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  <p:sldMasterId id="2147483660" r:id="rId2"/>
    <p:sldMasterId id="2147483669" r:id="rId3"/>
  </p:sldMasterIdLst>
  <p:notesMasterIdLst>
    <p:notesMasterId r:id="rId35"/>
  </p:notesMasterIdLst>
  <p:handoutMasterIdLst>
    <p:handoutMasterId r:id="rId36"/>
  </p:handoutMasterIdLst>
  <p:sldIdLst>
    <p:sldId id="256" r:id="rId4"/>
    <p:sldId id="278" r:id="rId5"/>
    <p:sldId id="476" r:id="rId6"/>
    <p:sldId id="494" r:id="rId7"/>
    <p:sldId id="500" r:id="rId8"/>
    <p:sldId id="502" r:id="rId9"/>
    <p:sldId id="504" r:id="rId10"/>
    <p:sldId id="505" r:id="rId11"/>
    <p:sldId id="506" r:id="rId12"/>
    <p:sldId id="507" r:id="rId13"/>
    <p:sldId id="508" r:id="rId14"/>
    <p:sldId id="509" r:id="rId15"/>
    <p:sldId id="518" r:id="rId16"/>
    <p:sldId id="510" r:id="rId17"/>
    <p:sldId id="512" r:id="rId18"/>
    <p:sldId id="513" r:id="rId19"/>
    <p:sldId id="514" r:id="rId20"/>
    <p:sldId id="515" r:id="rId21"/>
    <p:sldId id="519" r:id="rId22"/>
    <p:sldId id="516" r:id="rId23"/>
    <p:sldId id="517" r:id="rId24"/>
    <p:sldId id="520" r:id="rId25"/>
    <p:sldId id="522" r:id="rId26"/>
    <p:sldId id="523" r:id="rId27"/>
    <p:sldId id="524" r:id="rId28"/>
    <p:sldId id="525" r:id="rId29"/>
    <p:sldId id="526" r:id="rId30"/>
    <p:sldId id="528" r:id="rId31"/>
    <p:sldId id="529" r:id="rId32"/>
    <p:sldId id="530" r:id="rId33"/>
    <p:sldId id="269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00FA00"/>
    <a:srgbClr val="D8D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4" autoAdjust="0"/>
    <p:restoredTop sz="76430" autoAdjust="0"/>
  </p:normalViewPr>
  <p:slideViewPr>
    <p:cSldViewPr snapToGrid="0" snapToObjects="1">
      <p:cViewPr varScale="1">
        <p:scale>
          <a:sx n="73" d="100"/>
          <a:sy n="73" d="100"/>
        </p:scale>
        <p:origin x="1998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A957C-7086-1842-946C-72BD2CF399E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BD61E-340F-1A44-BA3D-B0D6A70F9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396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1864D-C487-214F-A400-C44094BF6C4B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0B09A-6706-1944-A37A-3010484C8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437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75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229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4875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818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74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654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305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879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5765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653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[2]   J.I. J</a:t>
            </a:r>
            <a:r>
              <a:rPr lang="en-US" sz="900" b="0" i="0" kern="1200" cap="sm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ackson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C.H. M</a:t>
            </a:r>
            <a:r>
              <a:rPr lang="en-US" sz="900" b="0" i="0" kern="1200" cap="sm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eyer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D.G. N</a:t>
            </a:r>
            <a:r>
              <a:rPr lang="en-US" sz="900" b="0" i="0" kern="1200" cap="sm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ishimura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900" b="0" i="0" kern="1200" cap="sm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A.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</a:t>
            </a:r>
            <a:r>
              <a:rPr lang="en-US" sz="900" b="0" i="0" kern="1200" cap="sm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acovski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9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Selection of a Convolution Function for Fourier Inversion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Using Gridding 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IEEE Trans. Med.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(1991), 473-478.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[3]   V.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US" sz="900" b="0" i="0" kern="1200" cap="sm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asche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en-US" sz="900" b="0" i="0" kern="1200" cap="sm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roska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R.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</a:t>
            </a:r>
            <a:r>
              <a:rPr lang="en-US" sz="900" b="0" i="0" kern="1200" cap="sm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inkus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P.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US" sz="900" b="0" i="0" kern="1200" cap="small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oernert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900" b="0" i="0" kern="1200" cap="sm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H. E</a:t>
            </a:r>
            <a:r>
              <a:rPr lang="en-US" sz="900" b="0" i="0" kern="1200" cap="sm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ggers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9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Resampling of Data Between Arbitrary Grids Using Convolution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Interpolation 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IEEE Trans. Med.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(1999), 385-392.</a:t>
            </a:r>
          </a:p>
          <a:p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[4]   P.J. B</a:t>
            </a:r>
            <a:r>
              <a:rPr lang="en-US" sz="900" b="0" i="0" kern="1200" cap="sm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eatty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D.G. N</a:t>
            </a:r>
            <a:r>
              <a:rPr lang="en-US" sz="900" b="0" i="0" kern="1200" cap="sm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ishimura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US" sz="900" b="0" i="0" kern="1200" cap="sm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J.M. P</a:t>
            </a:r>
            <a:r>
              <a:rPr lang="en-US" sz="900" b="0" i="0" kern="1200" cap="small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auly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 </a:t>
            </a:r>
            <a:r>
              <a:rPr lang="en-US" sz="9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Rapid gridding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9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reconstruction with a minimal oversampling ratio 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IEEE Trans. Med. </a:t>
            </a:r>
            <a:r>
              <a:rPr lang="en-US" sz="9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., </a:t>
            </a:r>
            <a:r>
              <a:rPr lang="en-US" sz="9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24</a:t>
            </a:r>
            <a:r>
              <a:rPr lang="en-US" sz="9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(2005), 799-808.</a:t>
            </a:r>
          </a:p>
          <a:p>
            <a:endParaRPr lang="en-US" sz="8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841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DAF49-4C0E-A749-B492-D299534962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979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0838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62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468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72579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546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2946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961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097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0746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632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https://youtu.be/ol3wCrbIS_4</a:t>
            </a:r>
          </a:p>
          <a:p>
            <a:r>
              <a:rPr lang="en-US" altLang="zh-CN" dirty="0"/>
              <a:t>https://youtu.be/7eVc5ztdAy4</a:t>
            </a:r>
          </a:p>
          <a:p>
            <a:r>
              <a:rPr lang="en-US" altLang="zh-CN" dirty="0"/>
              <a:t>https://youtu.be/IGl-MJcG2yg</a:t>
            </a:r>
          </a:p>
          <a:p>
            <a:r>
              <a:rPr lang="en-US" altLang="zh-CN" dirty="0"/>
              <a:t>https://youtu.be/9XRfmGKX0jY</a:t>
            </a:r>
          </a:p>
          <a:p>
            <a:r>
              <a:rPr lang="en-US" altLang="zh-CN" dirty="0"/>
              <a:t>https://youtu.be/EI3LoWrWo_o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958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5614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47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16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76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735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0852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292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3695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SC_GEOMETRIC PATTERN_bottom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29200"/>
            <a:ext cx="12192000" cy="1828800"/>
          </a:xfrm>
          <a:prstGeom prst="rect">
            <a:avLst/>
          </a:prstGeom>
        </p:spPr>
      </p:pic>
      <p:pic>
        <p:nvPicPr>
          <p:cNvPr id="5" name="Picture 4" descr="uwlogo_web_sm_ctr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4" r="34920" b="32370"/>
          <a:stretch/>
        </p:blipFill>
        <p:spPr>
          <a:xfrm>
            <a:off x="5439799" y="2257911"/>
            <a:ext cx="1064045" cy="118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20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ADLINE + COPY/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84059" y="3640667"/>
            <a:ext cx="4906437" cy="1807558"/>
          </a:xfrm>
          <a:prstGeom prst="rect">
            <a:avLst/>
          </a:prstGeom>
        </p:spPr>
        <p:txBody>
          <a:bodyPr vert="horz"/>
          <a:lstStyle>
            <a:lvl1pPr marL="13716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  <a:lvl2pPr marL="411480" indent="-228600">
              <a:lnSpc>
                <a:spcPct val="150000"/>
              </a:lnSpc>
              <a:spcBef>
                <a:spcPts val="600"/>
              </a:spcBef>
              <a:buFont typeface="+mj-lt"/>
              <a:buAutoNum type="alphaUcPeriod"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2pPr>
            <a:lvl3pPr marL="640080" indent="-182880">
              <a:lnSpc>
                <a:spcPct val="150000"/>
              </a:lnSpc>
              <a:spcBef>
                <a:spcPts val="600"/>
              </a:spcBef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3pPr>
            <a:lvl4pPr marL="914400" indent="-182880">
              <a:lnSpc>
                <a:spcPct val="150000"/>
              </a:lnSpc>
              <a:spcBef>
                <a:spcPts val="600"/>
              </a:spcBef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4pPr>
            <a:lvl5pPr marL="1097280" indent="-182880">
              <a:lnSpc>
                <a:spcPct val="150000"/>
              </a:lnSpc>
              <a:spcBef>
                <a:spcPts val="600"/>
              </a:spcBef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0579" y="219078"/>
            <a:ext cx="6343639" cy="33813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spcBef>
                <a:spcPts val="0"/>
              </a:spcBef>
              <a:buNone/>
              <a:defRPr sz="1000" b="0" i="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/ TITLE OF PAGE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91118" y="2184281"/>
            <a:ext cx="4899377" cy="77906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HEADLINE GOES HERE ON THIS SLIDE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91118" y="2963345"/>
            <a:ext cx="4899377" cy="66038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783918" y="1765224"/>
            <a:ext cx="4324349" cy="3683000"/>
          </a:xfrm>
          <a:prstGeom prst="rect">
            <a:avLst/>
          </a:prstGeom>
        </p:spPr>
        <p:txBody>
          <a:bodyPr vert="horz" anchor="b" anchorCtr="1"/>
          <a:lstStyle>
            <a:lvl1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Avenir Medium"/>
              </a:defRPr>
            </a:lvl1pPr>
          </a:lstStyle>
          <a:p>
            <a:endParaRPr lang="en-US" dirty="0"/>
          </a:p>
        </p:txBody>
      </p:sp>
      <p:sp>
        <p:nvSpPr>
          <p:cNvPr id="11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84478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891118" y="2963345"/>
            <a:ext cx="4525433" cy="278552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nisi </a:t>
            </a:r>
            <a:r>
              <a:rPr lang="en-US" dirty="0" err="1"/>
              <a:t>gravida</a:t>
            </a:r>
            <a:r>
              <a:rPr lang="en-US" dirty="0"/>
              <a:t> vel.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Lorem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nisi </a:t>
            </a:r>
            <a:r>
              <a:rPr lang="en-US" dirty="0" err="1"/>
              <a:t>gravida</a:t>
            </a:r>
            <a:r>
              <a:rPr lang="en-US" dirty="0"/>
              <a:t> vel. </a:t>
            </a:r>
          </a:p>
          <a:p>
            <a:pPr lvl="0"/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0579" y="219078"/>
            <a:ext cx="6343639" cy="33813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spcBef>
                <a:spcPts val="0"/>
              </a:spcBef>
              <a:buNone/>
              <a:defRPr sz="1000" b="0" i="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/ TITLE OF PAGE</a:t>
            </a:r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7394671" y="1638765"/>
            <a:ext cx="3714044" cy="1726660"/>
          </a:xfrm>
          <a:prstGeom prst="rect">
            <a:avLst/>
          </a:prstGeom>
        </p:spPr>
        <p:txBody>
          <a:bodyPr vert="horz" anchor="b" anchorCtr="1"/>
          <a:lstStyle>
            <a:lvl1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Avenir Medium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197603" y="3514319"/>
            <a:ext cx="2336800" cy="2539348"/>
          </a:xfrm>
          <a:prstGeom prst="rect">
            <a:avLst/>
          </a:prstGeom>
        </p:spPr>
        <p:txBody>
          <a:bodyPr vert="horz" anchor="b" anchorCtr="1"/>
          <a:lstStyle>
            <a:lvl1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Avenir Medium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8771917" y="3514319"/>
            <a:ext cx="2336800" cy="1328614"/>
          </a:xfrm>
          <a:prstGeom prst="rect">
            <a:avLst/>
          </a:prstGeom>
        </p:spPr>
        <p:txBody>
          <a:bodyPr vert="horz" anchor="b" anchorCtr="1"/>
          <a:lstStyle>
            <a:lvl1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Avenir Medium"/>
              </a:defRPr>
            </a:lvl1pPr>
          </a:lstStyle>
          <a:p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91118" y="2184281"/>
            <a:ext cx="4899377" cy="77906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HEADLINE GOES HERE ON THIS SLIDE</a:t>
            </a:r>
          </a:p>
        </p:txBody>
      </p:sp>
      <p:sp>
        <p:nvSpPr>
          <p:cNvPr id="12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1877177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IMAGE +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0579" y="219078"/>
            <a:ext cx="6343639" cy="33813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spcBef>
                <a:spcPts val="0"/>
              </a:spcBef>
              <a:buNone/>
              <a:defRPr sz="1000" b="0" i="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/ TITLE OF PAGE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010356" y="829627"/>
            <a:ext cx="7936793" cy="1016106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HEADLINE GOES HERE ON THIS SLIDE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168401" y="1845733"/>
            <a:ext cx="9940315" cy="4068698"/>
          </a:xfrm>
          <a:prstGeom prst="rect">
            <a:avLst/>
          </a:prstGeom>
        </p:spPr>
        <p:txBody>
          <a:bodyPr vert="horz" anchor="b" anchorCtr="1"/>
          <a:lstStyle>
            <a:lvl1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Avenir Medium"/>
              </a:defRPr>
            </a:lvl1pPr>
          </a:lstStyle>
          <a:p>
            <a:endParaRPr lang="en-US" dirty="0"/>
          </a:p>
        </p:txBody>
      </p:sp>
      <p:sp>
        <p:nvSpPr>
          <p:cNvPr id="7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509665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t="12483" b="12483"/>
          <a:stretch/>
        </p:blipFill>
        <p:spPr>
          <a:xfrm>
            <a:off x="-16933" y="-12700"/>
            <a:ext cx="12208933" cy="6870700"/>
          </a:xfrm>
          <a:prstGeom prst="rect">
            <a:avLst/>
          </a:prstGeom>
        </p:spPr>
      </p:pic>
      <p:sp>
        <p:nvSpPr>
          <p:cNvPr id="16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-12700"/>
            <a:ext cx="12192000" cy="6858000"/>
          </a:xfrm>
          <a:prstGeom prst="rect">
            <a:avLst/>
          </a:prstGeom>
        </p:spPr>
        <p:txBody>
          <a:bodyPr vert="horz" anchor="b" anchorCtr="1"/>
          <a:lstStyle>
            <a:lvl1pPr marL="0" indent="0">
              <a:spcBef>
                <a:spcPts val="0"/>
              </a:spcBef>
              <a:buFontTx/>
              <a:buNone/>
              <a:defRPr sz="900" baseline="0">
                <a:solidFill>
                  <a:schemeClr val="bg1"/>
                </a:solidFill>
                <a:latin typeface="Avenir Medium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SLIDE IS FOR FULL BLEED PHOTOGRAPHY. CLICK THE ICON BEHIND THE HEADLINE OR DRAG+DROP A PHOTO TO ADD AN IMAGE.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61856" y="2550124"/>
            <a:ext cx="9652000" cy="120777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i="0" baseline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THE HEADLINE IS ON TOP OF THE IMAGE.</a:t>
            </a:r>
          </a:p>
        </p:txBody>
      </p:sp>
      <p:sp>
        <p:nvSpPr>
          <p:cNvPr id="8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970068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180" y="2738858"/>
            <a:ext cx="9776865" cy="12276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GOES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044282" y="2492782"/>
            <a:ext cx="7260167" cy="237595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UNIVERSITY OF WISCONSIN–MADISON</a:t>
            </a: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1168464" y="4614115"/>
            <a:ext cx="2844800" cy="203419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March 3, 2016</a:t>
            </a:r>
          </a:p>
        </p:txBody>
      </p:sp>
      <p:pic>
        <p:nvPicPr>
          <p:cNvPr id="7" name="Picture 6" descr="WISC_GEOMETRIC PATTERN_bottom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29200"/>
            <a:ext cx="12192000" cy="1828800"/>
          </a:xfrm>
          <a:prstGeom prst="rect">
            <a:avLst/>
          </a:prstGeom>
        </p:spPr>
      </p:pic>
      <p:pic>
        <p:nvPicPr>
          <p:cNvPr id="12" name="Picture 11" descr="uwlogo_web_sm_ctr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4" r="34920" b="32370"/>
          <a:stretch/>
        </p:blipFill>
        <p:spPr>
          <a:xfrm>
            <a:off x="1081599" y="1433964"/>
            <a:ext cx="726757" cy="8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30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777069" y="2760139"/>
            <a:ext cx="6614584" cy="931862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-1038577" y="1405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7907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180" y="2738858"/>
            <a:ext cx="9776865" cy="122766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THANK YOU.</a:t>
            </a: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1168464" y="3940906"/>
            <a:ext cx="2844800" cy="446675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March 3, 2016</a:t>
            </a:r>
          </a:p>
        </p:txBody>
      </p:sp>
      <p:pic>
        <p:nvPicPr>
          <p:cNvPr id="4" name="Picture 3" descr="WISC_GEOMETRIC PATTERN.jpg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654582"/>
            <a:ext cx="12192000" cy="203419"/>
          </a:xfrm>
          <a:prstGeom prst="rect">
            <a:avLst/>
          </a:prstGeom>
        </p:spPr>
      </p:pic>
      <p:pic>
        <p:nvPicPr>
          <p:cNvPr id="10" name="Picture 9" descr="uwlogo_web_sm_ctr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4" r="34920" b="32370"/>
          <a:stretch/>
        </p:blipFill>
        <p:spPr>
          <a:xfrm>
            <a:off x="1032992" y="1967385"/>
            <a:ext cx="726757" cy="8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5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180" y="2738858"/>
            <a:ext cx="9776865" cy="12276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GOES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044282" y="2492782"/>
            <a:ext cx="7260167" cy="237595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UNIVERSITY OF WISCONSIN–MADISON</a:t>
            </a: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1168464" y="4614115"/>
            <a:ext cx="2844800" cy="203419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March 3, 2016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49774"/>
            <a:ext cx="12192000" cy="1787652"/>
          </a:xfrm>
          <a:prstGeom prst="rect">
            <a:avLst/>
          </a:prstGeom>
        </p:spPr>
      </p:pic>
      <p:pic>
        <p:nvPicPr>
          <p:cNvPr id="12" name="Picture 11" descr="uwlogo_web_sm_ctr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4" r="34920" b="32370"/>
          <a:stretch/>
        </p:blipFill>
        <p:spPr>
          <a:xfrm>
            <a:off x="1081599" y="1433964"/>
            <a:ext cx="726757" cy="8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94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0579" y="219078"/>
            <a:ext cx="6343639" cy="33813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spcBef>
                <a:spcPts val="0"/>
              </a:spcBef>
              <a:buNone/>
              <a:defRPr sz="1000" b="0" i="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/ AGENDA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080909" y="2167998"/>
            <a:ext cx="4423833" cy="206533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01 | TITLE OF SECTION GOES HERE</a:t>
            </a:r>
          </a:p>
          <a:p>
            <a:pPr lvl="0"/>
            <a:r>
              <a:rPr lang="en-US" dirty="0"/>
              <a:t>02 | TITLE OF SECTION GOES HERE</a:t>
            </a:r>
          </a:p>
          <a:p>
            <a:pPr lvl="0"/>
            <a:r>
              <a:rPr lang="en-US" dirty="0"/>
              <a:t>03 | TITLE OF SECTION GOES HERE</a:t>
            </a:r>
          </a:p>
          <a:p>
            <a:pPr lvl="0"/>
            <a:r>
              <a:rPr lang="en-US" dirty="0"/>
              <a:t>04 | TITLE OF SECTION GOES HERE</a:t>
            </a:r>
          </a:p>
          <a:p>
            <a:pPr lvl="0"/>
            <a:r>
              <a:rPr lang="en-US" dirty="0"/>
              <a:t>05 | TITLE OF SECTION GOES HERE</a:t>
            </a:r>
          </a:p>
          <a:p>
            <a:pPr lvl="0"/>
            <a:r>
              <a:rPr lang="en-US" dirty="0"/>
              <a:t>06 | TITLE OF SECTION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531642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180" y="2738858"/>
            <a:ext cx="9776865" cy="122766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THANK YOU.</a:t>
            </a: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1168464" y="3940906"/>
            <a:ext cx="2844800" cy="446675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March 3, 2016</a:t>
            </a:r>
          </a:p>
        </p:txBody>
      </p:sp>
      <p:pic>
        <p:nvPicPr>
          <p:cNvPr id="4" name="Picture 3" descr="WISC_GEOMETRIC PATTERN.jpg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654582"/>
            <a:ext cx="12192000" cy="203419"/>
          </a:xfrm>
          <a:prstGeom prst="rect">
            <a:avLst/>
          </a:prstGeom>
        </p:spPr>
      </p:pic>
      <p:pic>
        <p:nvPicPr>
          <p:cNvPr id="10" name="Picture 9" descr="uwlogo_web_sm_ctr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4" r="34920" b="32370"/>
          <a:stretch/>
        </p:blipFill>
        <p:spPr>
          <a:xfrm>
            <a:off x="1032992" y="1967385"/>
            <a:ext cx="726757" cy="8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180" y="2738858"/>
            <a:ext cx="9776865" cy="12276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GOES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044282" y="2492782"/>
            <a:ext cx="7260167" cy="237595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UNIVERSITY OF WISCONSIN–MADISON</a:t>
            </a: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1168464" y="4614115"/>
            <a:ext cx="2844800" cy="203419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March 3, 2016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49774"/>
            <a:ext cx="12192000" cy="1787652"/>
          </a:xfrm>
          <a:prstGeom prst="rect">
            <a:avLst/>
          </a:prstGeom>
        </p:spPr>
      </p:pic>
      <p:pic>
        <p:nvPicPr>
          <p:cNvPr id="12" name="Picture 11" descr="uwlogo_web_sm_ctr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4" r="34920" b="32370"/>
          <a:stretch/>
        </p:blipFill>
        <p:spPr>
          <a:xfrm>
            <a:off x="1081599" y="1433964"/>
            <a:ext cx="726757" cy="8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69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0" y="0"/>
            <a:ext cx="9042400" cy="1447800"/>
          </a:xfrm>
        </p:spPr>
        <p:txBody>
          <a:bodyPr/>
          <a:lstStyle>
            <a:lvl1pPr>
              <a:defRPr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6/22/2019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850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777069" y="2760139"/>
            <a:ext cx="6614584" cy="931862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4628826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180" y="2738858"/>
            <a:ext cx="9776865" cy="12276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GOES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044282" y="2492782"/>
            <a:ext cx="7260167" cy="237595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UNIVERSITY OF WISCONSIN–MADISON</a:t>
            </a: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1168464" y="4614115"/>
            <a:ext cx="2844800" cy="203419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March 3, 2016</a:t>
            </a:r>
          </a:p>
        </p:txBody>
      </p:sp>
      <p:pic>
        <p:nvPicPr>
          <p:cNvPr id="7" name="Picture 6" descr="WISC_GEOMETRIC PATTERN_bottom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29200"/>
            <a:ext cx="12192000" cy="1828800"/>
          </a:xfrm>
          <a:prstGeom prst="rect">
            <a:avLst/>
          </a:prstGeom>
        </p:spPr>
      </p:pic>
      <p:pic>
        <p:nvPicPr>
          <p:cNvPr id="12" name="Picture 11" descr="uwlogo_web_sm_ctr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4" r="34920" b="32370"/>
          <a:stretch/>
        </p:blipFill>
        <p:spPr>
          <a:xfrm>
            <a:off x="1081599" y="1433964"/>
            <a:ext cx="726757" cy="8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66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180" y="2738858"/>
            <a:ext cx="9776865" cy="122766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THANK YOU.</a:t>
            </a: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1168464" y="3940906"/>
            <a:ext cx="2844800" cy="446675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March 3, 2016</a:t>
            </a:r>
          </a:p>
        </p:txBody>
      </p:sp>
      <p:pic>
        <p:nvPicPr>
          <p:cNvPr id="4" name="Picture 3" descr="WISC_GEOMETRIC PATTERN.jpg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654582"/>
            <a:ext cx="12192000" cy="203419"/>
          </a:xfrm>
          <a:prstGeom prst="rect">
            <a:avLst/>
          </a:prstGeom>
        </p:spPr>
      </p:pic>
      <p:pic>
        <p:nvPicPr>
          <p:cNvPr id="10" name="Picture 9" descr="uwlogo_web_sm_ctr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4" r="34920" b="32370"/>
          <a:stretch/>
        </p:blipFill>
        <p:spPr>
          <a:xfrm>
            <a:off x="1032992" y="1967385"/>
            <a:ext cx="726757" cy="8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180" y="2738858"/>
            <a:ext cx="9776865" cy="122766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THANK YOU.</a:t>
            </a: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1168464" y="3940906"/>
            <a:ext cx="2844800" cy="446675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March 3, 2016</a:t>
            </a:r>
          </a:p>
        </p:txBody>
      </p:sp>
      <p:pic>
        <p:nvPicPr>
          <p:cNvPr id="4" name="Picture 3" descr="WISC_GEOMETRIC PATTERN.jpg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654582"/>
            <a:ext cx="12192000" cy="203419"/>
          </a:xfrm>
          <a:prstGeom prst="rect">
            <a:avLst/>
          </a:prstGeom>
        </p:spPr>
      </p:pic>
      <p:pic>
        <p:nvPicPr>
          <p:cNvPr id="10" name="Picture 9" descr="uwlogo_web_sm_ctr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4" r="34920" b="32370"/>
          <a:stretch/>
        </p:blipFill>
        <p:spPr>
          <a:xfrm>
            <a:off x="1032992" y="1967385"/>
            <a:ext cx="726757" cy="8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39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0579" y="219078"/>
            <a:ext cx="6343639" cy="33813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spcBef>
                <a:spcPts val="0"/>
              </a:spcBef>
              <a:buNone/>
              <a:defRPr sz="1000" b="0" i="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/ AGENDA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080909" y="2167998"/>
            <a:ext cx="4423833" cy="206533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01 | TITLE OF SECTION GOES HERE</a:t>
            </a:r>
          </a:p>
          <a:p>
            <a:pPr lvl="0"/>
            <a:r>
              <a:rPr lang="en-US" dirty="0"/>
              <a:t>02 | TITLE OF SECTION GOES HERE</a:t>
            </a:r>
          </a:p>
          <a:p>
            <a:pPr lvl="0"/>
            <a:r>
              <a:rPr lang="en-US" dirty="0"/>
              <a:t>03 | TITLE OF SECTION GOES HERE</a:t>
            </a:r>
          </a:p>
          <a:p>
            <a:pPr lvl="0"/>
            <a:r>
              <a:rPr lang="en-US" dirty="0"/>
              <a:t>04 | TITLE OF SECTION GOES HERE</a:t>
            </a:r>
          </a:p>
          <a:p>
            <a:pPr lvl="0"/>
            <a:r>
              <a:rPr lang="en-US" dirty="0"/>
              <a:t>05 | TITLE OF SECTION GOES HERE</a:t>
            </a:r>
          </a:p>
          <a:p>
            <a:pPr lvl="0"/>
            <a:r>
              <a:rPr lang="en-US" dirty="0"/>
              <a:t>06 | TITLE OF SECTION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578860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0579" y="219078"/>
            <a:ext cx="6343639" cy="33813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spcBef>
                <a:spcPts val="0"/>
              </a:spcBef>
              <a:buNone/>
              <a:defRPr sz="1000" b="0" i="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/ AGENDA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080909" y="2167998"/>
            <a:ext cx="4423833" cy="206533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01 | TITLE OF SECTION GOES HERE</a:t>
            </a:r>
          </a:p>
          <a:p>
            <a:pPr lvl="0"/>
            <a:r>
              <a:rPr lang="en-US" dirty="0"/>
              <a:t>02 | TITLE OF SECTION GOES HERE</a:t>
            </a:r>
          </a:p>
          <a:p>
            <a:pPr lvl="0"/>
            <a:r>
              <a:rPr lang="en-US" dirty="0"/>
              <a:t>03 | TITLE OF SECTION GOES HERE</a:t>
            </a:r>
          </a:p>
          <a:p>
            <a:pPr lvl="0"/>
            <a:r>
              <a:rPr lang="en-US" dirty="0"/>
              <a:t>04 | TITLE OF SECTION GOES HERE</a:t>
            </a:r>
          </a:p>
          <a:p>
            <a:pPr lvl="0"/>
            <a:r>
              <a:rPr lang="en-US" dirty="0"/>
              <a:t>05 | TITLE OF SECTION GOES HERE</a:t>
            </a:r>
          </a:p>
          <a:p>
            <a:pPr lvl="0"/>
            <a:r>
              <a:rPr lang="en-US" dirty="0"/>
              <a:t>06 | TITLE OF SECTION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64355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0579" y="219078"/>
            <a:ext cx="6343639" cy="33813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spcBef>
                <a:spcPts val="0"/>
              </a:spcBef>
              <a:buNone/>
              <a:defRPr sz="1000" b="0" i="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/ TITLE OF PAGE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61856" y="2844613"/>
            <a:ext cx="9652000" cy="1328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ONLY A HEADLINE GOES ON THIS SLIDE</a:t>
            </a:r>
          </a:p>
        </p:txBody>
      </p:sp>
      <p:sp>
        <p:nvSpPr>
          <p:cNvPr id="6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114989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049167" y="3783982"/>
            <a:ext cx="8794743" cy="88961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nisi </a:t>
            </a:r>
            <a:r>
              <a:rPr lang="en-US" dirty="0" err="1"/>
              <a:t>gravida</a:t>
            </a:r>
            <a:r>
              <a:rPr lang="en-US" dirty="0"/>
              <a:t> vel.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Lorem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nisi </a:t>
            </a:r>
            <a:r>
              <a:rPr lang="en-US" dirty="0" err="1"/>
              <a:t>gravida</a:t>
            </a:r>
            <a:r>
              <a:rPr lang="en-US" dirty="0"/>
              <a:t> vel. 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0579" y="219078"/>
            <a:ext cx="6343639" cy="33813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spcBef>
                <a:spcPts val="0"/>
              </a:spcBef>
              <a:buNone/>
              <a:defRPr sz="1000" b="0" i="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/ TITLE OF PAGE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61856" y="2550124"/>
            <a:ext cx="9652000" cy="120777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HEADLINE GOES HERE </a:t>
            </a:r>
            <a:br>
              <a:rPr lang="en-US" dirty="0"/>
            </a:br>
            <a:r>
              <a:rPr lang="en-US" dirty="0"/>
              <a:t>ON THIS SLIDE</a:t>
            </a:r>
          </a:p>
        </p:txBody>
      </p:sp>
      <p:sp>
        <p:nvSpPr>
          <p:cNvPr id="7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99709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ADLIN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62051" y="1765224"/>
            <a:ext cx="4324349" cy="3683000"/>
          </a:xfrm>
          <a:prstGeom prst="rect">
            <a:avLst/>
          </a:prstGeom>
        </p:spPr>
        <p:txBody>
          <a:bodyPr vert="horz" anchor="b" anchorCtr="1"/>
          <a:lstStyle>
            <a:lvl1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Avenir Medium"/>
              </a:defRPr>
            </a:lvl1pPr>
          </a:lstStyle>
          <a:p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8948" y="2963345"/>
            <a:ext cx="4525433" cy="208278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nisi </a:t>
            </a:r>
            <a:r>
              <a:rPr lang="en-US" dirty="0" err="1"/>
              <a:t>gravida</a:t>
            </a:r>
            <a:r>
              <a:rPr lang="en-US" dirty="0"/>
              <a:t> vel.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Lorem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nisi </a:t>
            </a:r>
            <a:r>
              <a:rPr lang="en-US" dirty="0" err="1"/>
              <a:t>gravida</a:t>
            </a:r>
            <a:r>
              <a:rPr lang="en-US" dirty="0"/>
              <a:t> vel. </a:t>
            </a:r>
          </a:p>
          <a:p>
            <a:pPr lvl="0"/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0579" y="219078"/>
            <a:ext cx="6343639" cy="33813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spcBef>
                <a:spcPts val="0"/>
              </a:spcBef>
              <a:buNone/>
              <a:defRPr sz="1000" b="0" i="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/ TITLE OF PAGE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99200" y="2184281"/>
            <a:ext cx="4899377" cy="77906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HEADLINE GOES HERE ON THIS SLIDE</a:t>
            </a:r>
          </a:p>
        </p:txBody>
      </p:sp>
      <p:sp>
        <p:nvSpPr>
          <p:cNvPr id="8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33457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ADLINE + COP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0579" y="219078"/>
            <a:ext cx="6343639" cy="33813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spcBef>
                <a:spcPts val="0"/>
              </a:spcBef>
              <a:buNone/>
              <a:defRPr sz="1000" b="0" i="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/ TITLE OF PAGE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783918" y="1765224"/>
            <a:ext cx="4324349" cy="3683000"/>
          </a:xfrm>
          <a:prstGeom prst="rect">
            <a:avLst/>
          </a:prstGeom>
        </p:spPr>
        <p:txBody>
          <a:bodyPr vert="horz" anchor="b" anchorCtr="1"/>
          <a:lstStyle>
            <a:lvl1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Avenir Medium"/>
              </a:defRPr>
            </a:lvl1pPr>
          </a:lstStyle>
          <a:p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90866" y="2963345"/>
            <a:ext cx="4525433" cy="208278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nisi </a:t>
            </a:r>
            <a:r>
              <a:rPr lang="en-US" dirty="0" err="1"/>
              <a:t>gravida</a:t>
            </a:r>
            <a:r>
              <a:rPr lang="en-US" dirty="0"/>
              <a:t> vel.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Lorem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nisi </a:t>
            </a:r>
            <a:r>
              <a:rPr lang="en-US" dirty="0" err="1"/>
              <a:t>gravida</a:t>
            </a:r>
            <a:r>
              <a:rPr lang="en-US" dirty="0"/>
              <a:t> vel. </a:t>
            </a:r>
          </a:p>
          <a:p>
            <a:pPr lvl="0"/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91118" y="2184281"/>
            <a:ext cx="4899377" cy="77906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HEADLINE GOES HERE ON THIS SLIDE</a:t>
            </a:r>
          </a:p>
        </p:txBody>
      </p:sp>
      <p:sp>
        <p:nvSpPr>
          <p:cNvPr id="10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39765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6">
            <a:alphaModFix amt="80000"/>
          </a:blip>
          <a:srcRect t="12483" b="12483"/>
          <a:stretch/>
        </p:blipFill>
        <p:spPr>
          <a:xfrm>
            <a:off x="-16933" y="-12700"/>
            <a:ext cx="12208933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13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49" r:id="rId2"/>
    <p:sldLayoutId id="2147483673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SC_GEOMETRIC PATTERN.jpg"/>
          <p:cNvPicPr>
            <a:picLocks/>
          </p:cNvPicPr>
          <p:nvPr userDrawn="1"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654582"/>
            <a:ext cx="12192000" cy="2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3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78" r:id="rId10"/>
    <p:sldLayoutId id="2147483679" r:id="rId11"/>
    <p:sldLayoutId id="2147483680" r:id="rId12"/>
    <p:sldLayoutId id="2147483709" r:id="rId13"/>
    <p:sldLayoutId id="2147483710" r:id="rId14"/>
    <p:sldLayoutId id="2147483711" r:id="rId15"/>
    <p:sldLayoutId id="2147483712" r:id="rId16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5">
            <a:alphaModFix amt="80000"/>
          </a:blip>
          <a:srcRect t="12483" b="12483"/>
          <a:stretch/>
        </p:blipFill>
        <p:spPr>
          <a:xfrm>
            <a:off x="-16933" y="-12700"/>
            <a:ext cx="12208933" cy="687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827618" y="2779185"/>
            <a:ext cx="2908302" cy="1286933"/>
          </a:xfrm>
          <a:prstGeom prst="triangle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094382" y="2779185"/>
            <a:ext cx="2908302" cy="1286933"/>
          </a:xfrm>
          <a:prstGeom prst="triangle">
            <a:avLst/>
          </a:prstGeom>
        </p:spPr>
      </p:pic>
    </p:spTree>
    <p:extLst>
      <p:ext uri="{BB962C8B-B14F-4D97-AF65-F5344CB8AC3E}">
        <p14:creationId xmlns:p14="http://schemas.microsoft.com/office/powerpoint/2010/main" val="422547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6" r:id="rId2"/>
    <p:sldLayoutId id="2147483677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l3wCrbIS_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2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7eVc5ztdAy4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IGl-MJcG2y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9XRfmGKX0j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42.png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I3LoWrWo_o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mailto:leoliuf@gmail.com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6.xml"/><Relationship Id="rId6" Type="http://schemas.openxmlformats.org/officeDocument/2006/relationships/hyperlink" Target="https://leoliuf.github.io/MRiLab/manual/MRiLab_User_Guide_v1_3/MRiLab_User_Guide.html" TargetMode="External"/><Relationship Id="rId5" Type="http://schemas.openxmlformats.org/officeDocument/2006/relationships/hyperlink" Target="https://leoliuf.github.io/MRiLab/" TargetMode="Externa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leoliuf.github.io/MRiLab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mathworks.com/help/matlab/matlab_external/introducing-mex-files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brainweb.bic.mni.mcgill.ca/brainweb/" TargetMode="Externa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1049181" y="2324142"/>
            <a:ext cx="10199844" cy="1563588"/>
          </a:xfrm>
          <a:solidFill>
            <a:schemeClr val="bg1"/>
          </a:solidFill>
        </p:spPr>
        <p:txBody>
          <a:bodyPr/>
          <a:lstStyle/>
          <a:p>
            <a:r>
              <a:rPr lang="en-US" sz="3200" dirty="0" err="1">
                <a:solidFill>
                  <a:schemeClr val="tx1"/>
                </a:solidFill>
              </a:rPr>
              <a:t>MRiLab</a:t>
            </a:r>
            <a:r>
              <a:rPr lang="en-US" sz="3200" dirty="0">
                <a:solidFill>
                  <a:schemeClr val="tx1"/>
                </a:solidFill>
              </a:rPr>
              <a:t> Simulation Software Demonstration</a:t>
            </a:r>
          </a:p>
        </p:txBody>
      </p:sp>
      <p:sp>
        <p:nvSpPr>
          <p:cNvPr id="7" name="Text Placeholder 2"/>
          <p:cNvSpPr txBox="1">
            <a:spLocks/>
          </p:cNvSpPr>
          <p:nvPr/>
        </p:nvSpPr>
        <p:spPr>
          <a:xfrm>
            <a:off x="1049181" y="3077262"/>
            <a:ext cx="10501602" cy="48860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buFont typeface="Arial"/>
              <a:buNone/>
              <a:defRPr sz="1200" b="0" i="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Fang Liu, Ph.D.</a:t>
            </a:r>
            <a:endParaRPr lang="en-US" sz="2400" b="1" baseline="30000" dirty="0"/>
          </a:p>
        </p:txBody>
      </p:sp>
      <p:sp>
        <p:nvSpPr>
          <p:cNvPr id="9" name="Text Placeholder 2"/>
          <p:cNvSpPr txBox="1">
            <a:spLocks/>
          </p:cNvSpPr>
          <p:nvPr/>
        </p:nvSpPr>
        <p:spPr>
          <a:xfrm>
            <a:off x="1049181" y="3560061"/>
            <a:ext cx="7000484" cy="488602"/>
          </a:xfrm>
          <a:prstGeom prst="rect">
            <a:avLst/>
          </a:prstGeom>
          <a:solidFill>
            <a:schemeClr val="bg1"/>
          </a:solidFill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buFont typeface="Arial"/>
              <a:buNone/>
              <a:defRPr sz="1200" b="0" i="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Radiology, University of Wisconsin-Madison, United States</a:t>
            </a:r>
          </a:p>
          <a:p>
            <a:endParaRPr lang="en-US" sz="1600" baseline="30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7F4CE3-C881-4848-8038-66E5153D8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887" y="489286"/>
            <a:ext cx="1347458" cy="1347458"/>
          </a:xfrm>
          <a:prstGeom prst="rect">
            <a:avLst/>
          </a:prstGeom>
        </p:spPr>
      </p:pic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2335AF4-0978-43FD-97BC-9E29C2C314B0}"/>
              </a:ext>
            </a:extLst>
          </p:cNvPr>
          <p:cNvSpPr txBox="1">
            <a:spLocks/>
          </p:cNvSpPr>
          <p:nvPr/>
        </p:nvSpPr>
        <p:spPr>
          <a:xfrm>
            <a:off x="1049181" y="4278627"/>
            <a:ext cx="9512793" cy="732903"/>
          </a:xfrm>
          <a:prstGeom prst="rect">
            <a:avLst/>
          </a:prstGeom>
          <a:solidFill>
            <a:schemeClr val="bg1"/>
          </a:solidFill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buFont typeface="Arial"/>
              <a:buNone/>
              <a:defRPr sz="1200" b="0" i="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2019 ISMRM Weekend Educational Session:</a:t>
            </a:r>
            <a:endParaRPr lang="en-US" sz="2800" b="1" baseline="30000" dirty="0"/>
          </a:p>
          <a:p>
            <a:r>
              <a:rPr lang="en-US" sz="2000" dirty="0"/>
              <a:t>Open-Source Software Tools for MR Pulse Design, Simulation &amp; Reconstruction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78D2CB-5BE3-4B3D-B53D-BC1F42580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4097" y="0"/>
            <a:ext cx="3337877" cy="2252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59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7" y="282762"/>
            <a:ext cx="68541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Run Simple Simulation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33F052-F20C-4FD2-9192-B48E079677A7}"/>
              </a:ext>
            </a:extLst>
          </p:cNvPr>
          <p:cNvSpPr/>
          <p:nvPr/>
        </p:nvSpPr>
        <p:spPr>
          <a:xfrm>
            <a:off x="846824" y="935388"/>
            <a:ext cx="65880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Select a basic 3D Gradient Echo (GRE) sequence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D780A9-98F9-49E8-841D-3389D3E072CA}"/>
              </a:ext>
            </a:extLst>
          </p:cNvPr>
          <p:cNvSpPr/>
          <p:nvPr/>
        </p:nvSpPr>
        <p:spPr>
          <a:xfrm>
            <a:off x="395931" y="1434340"/>
            <a:ext cx="83701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Click ‘</a:t>
            </a:r>
            <a:r>
              <a:rPr lang="en-US" sz="2400" b="1" dirty="0" err="1">
                <a:highlight>
                  <a:srgbClr val="FF9933"/>
                </a:highlight>
              </a:rPr>
              <a:t>GradientEcho</a:t>
            </a:r>
            <a:r>
              <a:rPr lang="en-US" sz="2400" dirty="0"/>
              <a:t>’-&gt; ‘</a:t>
            </a:r>
            <a:r>
              <a:rPr lang="en-US" sz="2400" b="1" dirty="0">
                <a:highlight>
                  <a:srgbClr val="FF9933"/>
                </a:highlight>
              </a:rPr>
              <a:t>PSD_GRE3D</a:t>
            </a:r>
            <a:r>
              <a:rPr lang="en-US" sz="2400" dirty="0"/>
              <a:t>’, then press ‘</a:t>
            </a:r>
            <a:r>
              <a:rPr lang="en-US" sz="2400" dirty="0">
                <a:highlight>
                  <a:srgbClr val="FF9933"/>
                </a:highlight>
              </a:rPr>
              <a:t>Accept</a:t>
            </a:r>
            <a:r>
              <a:rPr lang="en-US" sz="2400" dirty="0"/>
              <a:t>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E50355-1645-4F66-A52A-14AFF466B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824" y="2013838"/>
            <a:ext cx="4380644" cy="45778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458EAA-3853-4095-88A9-A7269429A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2773" y="3360387"/>
            <a:ext cx="6686550" cy="2562225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4E6143F8-9BE7-4E0E-945D-7052B06B993C}"/>
              </a:ext>
            </a:extLst>
          </p:cNvPr>
          <p:cNvSpPr/>
          <p:nvPr/>
        </p:nvSpPr>
        <p:spPr>
          <a:xfrm>
            <a:off x="9284208" y="5449902"/>
            <a:ext cx="1048512" cy="5092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BE71F2-6BF1-4480-845D-BD9FE3D25A57}"/>
              </a:ext>
            </a:extLst>
          </p:cNvPr>
          <p:cNvSpPr/>
          <p:nvPr/>
        </p:nvSpPr>
        <p:spPr>
          <a:xfrm>
            <a:off x="5558218" y="2664664"/>
            <a:ext cx="6415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Press ‘</a:t>
            </a:r>
            <a:r>
              <a:rPr lang="en-US" sz="2400" dirty="0">
                <a:highlight>
                  <a:srgbClr val="FF9933"/>
                </a:highlight>
              </a:rPr>
              <a:t>Update</a:t>
            </a:r>
            <a:r>
              <a:rPr lang="en-US" sz="2400" dirty="0"/>
              <a:t>’ to confirm sequence selection</a:t>
            </a:r>
          </a:p>
        </p:txBody>
      </p:sp>
    </p:spTree>
    <p:extLst>
      <p:ext uri="{BB962C8B-B14F-4D97-AF65-F5344CB8AC3E}">
        <p14:creationId xmlns:p14="http://schemas.microsoft.com/office/powerpoint/2010/main" val="1450916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7" y="282762"/>
            <a:ext cx="68541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Run Simple Simulation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33F052-F20C-4FD2-9192-B48E079677A7}"/>
              </a:ext>
            </a:extLst>
          </p:cNvPr>
          <p:cNvSpPr/>
          <p:nvPr/>
        </p:nvSpPr>
        <p:spPr>
          <a:xfrm>
            <a:off x="846824" y="935388"/>
            <a:ext cx="49937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Now leave it as it is and click ‘</a:t>
            </a:r>
            <a:r>
              <a:rPr lang="en-US" sz="2400" b="1" dirty="0">
                <a:highlight>
                  <a:srgbClr val="FF9933"/>
                </a:highlight>
              </a:rPr>
              <a:t>Scan</a:t>
            </a:r>
            <a:r>
              <a:rPr lang="en-US" sz="2400" dirty="0"/>
              <a:t>’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B5578-5DED-4D5C-A703-97A0C6CB5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87" y="1526459"/>
            <a:ext cx="8187570" cy="504877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A6AF289-DED6-4C30-BEA9-EC24968813D2}"/>
              </a:ext>
            </a:extLst>
          </p:cNvPr>
          <p:cNvSpPr/>
          <p:nvPr/>
        </p:nvSpPr>
        <p:spPr>
          <a:xfrm>
            <a:off x="8498157" y="1684842"/>
            <a:ext cx="369384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The result shows in a few seconds with GPU or a few minutes with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Inspect simulated image at the preview window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0198FC2-6AE9-4D4A-AB1A-8B8250006AD4}"/>
              </a:ext>
            </a:extLst>
          </p:cNvPr>
          <p:cNvSpPr/>
          <p:nvPr/>
        </p:nvSpPr>
        <p:spPr>
          <a:xfrm>
            <a:off x="4974336" y="4108704"/>
            <a:ext cx="2328672" cy="2466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09CC43A-DF4F-4AC3-A418-D517C2EFB8CF}"/>
              </a:ext>
            </a:extLst>
          </p:cNvPr>
          <p:cNvCxnSpPr/>
          <p:nvPr/>
        </p:nvCxnSpPr>
        <p:spPr>
          <a:xfrm flipH="1">
            <a:off x="7303008" y="3681984"/>
            <a:ext cx="1560576" cy="9509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A7898AE-0FCA-4FB3-BE29-E95FBAE50712}"/>
              </a:ext>
            </a:extLst>
          </p:cNvPr>
          <p:cNvSpPr/>
          <p:nvPr/>
        </p:nvSpPr>
        <p:spPr>
          <a:xfrm>
            <a:off x="8863584" y="4151549"/>
            <a:ext cx="332841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In this example, you will get a single slice image with gradient echo contrast for the central axial slice of the brain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387C495-2789-496F-BC47-030839BD69FB}"/>
              </a:ext>
            </a:extLst>
          </p:cNvPr>
          <p:cNvSpPr/>
          <p:nvPr/>
        </p:nvSpPr>
        <p:spPr>
          <a:xfrm>
            <a:off x="9539573" y="5351878"/>
            <a:ext cx="22324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Congrats!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547ECA5-EBD0-4B83-9523-0E0761EB5E24}"/>
              </a:ext>
            </a:extLst>
          </p:cNvPr>
          <p:cNvSpPr/>
          <p:nvPr/>
        </p:nvSpPr>
        <p:spPr>
          <a:xfrm>
            <a:off x="3394294" y="5608322"/>
            <a:ext cx="677521" cy="31429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83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6" y="282762"/>
            <a:ext cx="752886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Run Simple Simulation Example (Video Demo)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6CC94B-DE8A-4CF2-9DDC-95C869E45898}"/>
              </a:ext>
            </a:extLst>
          </p:cNvPr>
          <p:cNvSpPr/>
          <p:nvPr/>
        </p:nvSpPr>
        <p:spPr>
          <a:xfrm>
            <a:off x="2891247" y="3105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dirty="0">
                <a:hlinkClick r:id="rId3"/>
              </a:rPr>
              <a:t>https://youtu.be/ol3wCrbIS_4</a:t>
            </a:r>
            <a:r>
              <a:rPr lang="en-US" altLang="zh-CN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85069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6" y="282762"/>
            <a:ext cx="10014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Cartesian vs. Non-Cartesian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C3A0AD-263D-4A24-B039-6E84ED985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822" y="2030694"/>
            <a:ext cx="3421658" cy="361547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77901D8-979A-4384-81E3-F1EE5DB35712}"/>
              </a:ext>
            </a:extLst>
          </p:cNvPr>
          <p:cNvSpPr/>
          <p:nvPr/>
        </p:nvSpPr>
        <p:spPr>
          <a:xfrm>
            <a:off x="1012997" y="1054608"/>
            <a:ext cx="399224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Multi-shot </a:t>
            </a:r>
          </a:p>
          <a:p>
            <a:pPr lvl="0" algn="ctr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Echo-Planar Imaging (EPI)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106103-357C-43DF-B0AD-C79D6BD69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13961"/>
            <a:ext cx="2911761" cy="30636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EBD0A9-CF16-4689-A0A6-935674823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9317" y="2306592"/>
            <a:ext cx="2911761" cy="30710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34B795D-348F-40A7-9325-A116F5D17374}"/>
              </a:ext>
            </a:extLst>
          </p:cNvPr>
          <p:cNvSpPr/>
          <p:nvPr/>
        </p:nvSpPr>
        <p:spPr>
          <a:xfrm>
            <a:off x="7818172" y="1299289"/>
            <a:ext cx="23791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Radial Imaging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99CD7A-D21C-4939-BA92-8E625B8C99F1}"/>
              </a:ext>
            </a:extLst>
          </p:cNvPr>
          <p:cNvSpPr/>
          <p:nvPr/>
        </p:nvSpPr>
        <p:spPr>
          <a:xfrm>
            <a:off x="6569882" y="1864449"/>
            <a:ext cx="19639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Golden-angle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D0546F-0076-4025-B761-0BD578124423}"/>
              </a:ext>
            </a:extLst>
          </p:cNvPr>
          <p:cNvSpPr/>
          <p:nvPr/>
        </p:nvSpPr>
        <p:spPr>
          <a:xfrm>
            <a:off x="10039327" y="1852296"/>
            <a:ext cx="9717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Linear</a:t>
            </a:r>
          </a:p>
        </p:txBody>
      </p:sp>
    </p:spTree>
    <p:extLst>
      <p:ext uri="{BB962C8B-B14F-4D97-AF65-F5344CB8AC3E}">
        <p14:creationId xmlns:p14="http://schemas.microsoft.com/office/powerpoint/2010/main" val="154757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6" y="282762"/>
            <a:ext cx="10014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Echo-Planar Imaging (EPI)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33F052-F20C-4FD2-9192-B48E079677A7}"/>
              </a:ext>
            </a:extLst>
          </p:cNvPr>
          <p:cNvSpPr/>
          <p:nvPr/>
        </p:nvSpPr>
        <p:spPr>
          <a:xfrm>
            <a:off x="958769" y="881850"/>
            <a:ext cx="8200771" cy="304698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Load digital phantom </a:t>
            </a:r>
            <a:r>
              <a:rPr lang="en-US" sz="2400" dirty="0">
                <a:solidFill>
                  <a:prstClr val="black"/>
                </a:solidFill>
                <a:highlight>
                  <a:srgbClr val="FF9933"/>
                </a:highlight>
              </a:rPr>
              <a:t>Brain (Standard Resolution 108x90x90)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Select a basic 3D Gradient Echo (GRE) sequence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Click ‘</a:t>
            </a:r>
            <a:r>
              <a:rPr lang="en-US" sz="2400" dirty="0">
                <a:highlight>
                  <a:srgbClr val="FF9933"/>
                </a:highlight>
              </a:rPr>
              <a:t>Scan</a:t>
            </a:r>
            <a:r>
              <a:rPr lang="en-US" sz="2400" dirty="0"/>
              <a:t>’ to perform simulation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0602BA-CBBA-443E-89C9-B09436A37671}"/>
              </a:ext>
            </a:extLst>
          </p:cNvPr>
          <p:cNvSpPr/>
          <p:nvPr/>
        </p:nvSpPr>
        <p:spPr>
          <a:xfrm>
            <a:off x="1865917" y="1940371"/>
            <a:ext cx="83701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Click ‘</a:t>
            </a:r>
            <a:r>
              <a:rPr lang="en-US" sz="2400" dirty="0" err="1">
                <a:highlight>
                  <a:srgbClr val="FF9933"/>
                </a:highlight>
              </a:rPr>
              <a:t>GradientEcho</a:t>
            </a:r>
            <a:r>
              <a:rPr lang="en-US" sz="2400" dirty="0"/>
              <a:t>’-&gt; ‘</a:t>
            </a:r>
            <a:r>
              <a:rPr lang="en-US" sz="2400" dirty="0">
                <a:highlight>
                  <a:srgbClr val="FF9933"/>
                </a:highlight>
              </a:rPr>
              <a:t>PSD_GRE3DEPI</a:t>
            </a:r>
            <a:r>
              <a:rPr lang="en-US" sz="2400" dirty="0"/>
              <a:t>’, then press ‘Accept’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70474F-7BFF-494F-BABA-F24996D137A5}"/>
              </a:ext>
            </a:extLst>
          </p:cNvPr>
          <p:cNvSpPr/>
          <p:nvPr/>
        </p:nvSpPr>
        <p:spPr>
          <a:xfrm>
            <a:off x="1865917" y="2502462"/>
            <a:ext cx="6415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Press ‘</a:t>
            </a:r>
            <a:r>
              <a:rPr lang="en-US" sz="2400" dirty="0">
                <a:highlight>
                  <a:srgbClr val="FF9933"/>
                </a:highlight>
              </a:rPr>
              <a:t>Update</a:t>
            </a:r>
            <a:r>
              <a:rPr lang="en-US" sz="2400" dirty="0"/>
              <a:t>’ to confirm sequence selection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6ABC4A5-7C38-4CA2-B141-5459FB9F4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3110" y="3429000"/>
            <a:ext cx="3775324" cy="255814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ADDF434-74C3-4E3B-B702-84673F52B089}"/>
              </a:ext>
            </a:extLst>
          </p:cNvPr>
          <p:cNvSpPr/>
          <p:nvPr/>
        </p:nvSpPr>
        <p:spPr>
          <a:xfrm>
            <a:off x="9815331" y="3429000"/>
            <a:ext cx="590309" cy="5092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844F3A-AB48-4FB8-B9BF-04B304A8D397}"/>
              </a:ext>
            </a:extLst>
          </p:cNvPr>
          <p:cNvSpPr/>
          <p:nvPr/>
        </p:nvSpPr>
        <p:spPr>
          <a:xfrm>
            <a:off x="10236034" y="3054011"/>
            <a:ext cx="15142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EPI tab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0C5E7-C58A-415A-98B1-EADF1F3A03D9}"/>
              </a:ext>
            </a:extLst>
          </p:cNvPr>
          <p:cNvSpPr/>
          <p:nvPr/>
        </p:nvSpPr>
        <p:spPr>
          <a:xfrm>
            <a:off x="1318022" y="4516916"/>
            <a:ext cx="610690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EPI_ESP(s): the echo spacing for EPI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EPI_ETL: the echo train length for EPI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EPI_ShotNum</a:t>
            </a:r>
            <a:r>
              <a:rPr lang="en-US" sz="2000" dirty="0"/>
              <a:t>: the # of EPI shots for multi-shot EPI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EPI_EchoShifting</a:t>
            </a:r>
            <a:r>
              <a:rPr lang="en-US" sz="2000" dirty="0"/>
              <a:t>: the flag for control echo shifting</a:t>
            </a:r>
          </a:p>
        </p:txBody>
      </p:sp>
    </p:spTree>
    <p:extLst>
      <p:ext uri="{BB962C8B-B14F-4D97-AF65-F5344CB8AC3E}">
        <p14:creationId xmlns:p14="http://schemas.microsoft.com/office/powerpoint/2010/main" val="1769475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6" y="282762"/>
            <a:ext cx="10014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Echo-Planar Imaging (EPI)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7FB192-0027-4252-B345-82B0C00C7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217" y="1428195"/>
            <a:ext cx="8753694" cy="51615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177819-6E35-47DA-9E09-DB740E23F205}"/>
              </a:ext>
            </a:extLst>
          </p:cNvPr>
          <p:cNvSpPr/>
          <p:nvPr/>
        </p:nvSpPr>
        <p:spPr>
          <a:xfrm>
            <a:off x="475697" y="848244"/>
            <a:ext cx="69783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Sequence Tree and Gradient Waveform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D87D4-C23C-4374-BB66-A455587B7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269" y="500582"/>
            <a:ext cx="4442288" cy="41132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CE335C6-7E24-441E-B878-B43EA3CB57E2}"/>
              </a:ext>
            </a:extLst>
          </p:cNvPr>
          <p:cNvSpPr/>
          <p:nvPr/>
        </p:nvSpPr>
        <p:spPr>
          <a:xfrm>
            <a:off x="7315200" y="451600"/>
            <a:ext cx="567160" cy="5092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D7C99B-1E4C-49CC-A9EE-94D79D82194D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6736469" y="886303"/>
            <a:ext cx="661790" cy="4851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3D1ACE-F806-4F88-A65F-D86F7CE4E481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7799301" y="886303"/>
            <a:ext cx="661790" cy="4929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2C5097FA-4FFE-4B2E-A238-FD22D1039B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089" y="2130552"/>
            <a:ext cx="3017732" cy="409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6773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6" y="282762"/>
            <a:ext cx="10014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Echo-Planar Imaging (EPI)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7FB192-0027-4252-B345-82B0C00C7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4217" y="1428195"/>
            <a:ext cx="8753694" cy="51615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3177819-6E35-47DA-9E09-DB740E23F205}"/>
              </a:ext>
            </a:extLst>
          </p:cNvPr>
          <p:cNvSpPr/>
          <p:nvPr/>
        </p:nvSpPr>
        <p:spPr>
          <a:xfrm>
            <a:off x="124089" y="1732067"/>
            <a:ext cx="69783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i="1" dirty="0"/>
              <a:t>K</a:t>
            </a:r>
            <a:r>
              <a:rPr lang="en-US" sz="2800" b="1" dirty="0"/>
              <a:t>-space Trajectory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D87D4-C23C-4374-BB66-A455587B7C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1269" y="500582"/>
            <a:ext cx="4442288" cy="41132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CE335C6-7E24-441E-B878-B43EA3CB57E2}"/>
              </a:ext>
            </a:extLst>
          </p:cNvPr>
          <p:cNvSpPr/>
          <p:nvPr/>
        </p:nvSpPr>
        <p:spPr>
          <a:xfrm>
            <a:off x="7315200" y="451600"/>
            <a:ext cx="567160" cy="5092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4D7C99B-1E4C-49CC-A9EE-94D79D82194D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6736469" y="886303"/>
            <a:ext cx="661790" cy="4851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F3D1ACE-F806-4F88-A65F-D86F7CE4E481}"/>
              </a:ext>
            </a:extLst>
          </p:cNvPr>
          <p:cNvCxnSpPr>
            <a:cxnSpLocks/>
            <a:stCxn id="13" idx="5"/>
          </p:cNvCxnSpPr>
          <p:nvPr/>
        </p:nvCxnSpPr>
        <p:spPr>
          <a:xfrm>
            <a:off x="7799301" y="886303"/>
            <a:ext cx="661790" cy="4929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9901A7A0-72AA-4D83-9689-A21F6A9BE3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553" y="2368856"/>
            <a:ext cx="3130782" cy="3280190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113EAE7E-9E29-44AE-947A-1D4420D25627}"/>
              </a:ext>
            </a:extLst>
          </p:cNvPr>
          <p:cNvSpPr/>
          <p:nvPr/>
        </p:nvSpPr>
        <p:spPr>
          <a:xfrm>
            <a:off x="11137137" y="1885820"/>
            <a:ext cx="745991" cy="523220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6547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6" y="282762"/>
            <a:ext cx="10014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Echo-Planar Imaging (Video Demo)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1107FA-A19E-4AAB-8308-2D2D4C73F906}"/>
              </a:ext>
            </a:extLst>
          </p:cNvPr>
          <p:cNvSpPr/>
          <p:nvPr/>
        </p:nvSpPr>
        <p:spPr>
          <a:xfrm>
            <a:off x="2891247" y="3105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dirty="0">
                <a:hlinkClick r:id="rId3"/>
              </a:rPr>
              <a:t>https://youtu.be/7eVc5ztdAy4</a:t>
            </a:r>
            <a:r>
              <a:rPr lang="en-US" altLang="zh-CN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80830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18E1B2-46B2-4C11-9A43-A8CAB94601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751" y="3649533"/>
            <a:ext cx="4928646" cy="256117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6" y="282762"/>
            <a:ext cx="10014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Radial Imaging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33F052-F20C-4FD2-9192-B48E079677A7}"/>
              </a:ext>
            </a:extLst>
          </p:cNvPr>
          <p:cNvSpPr/>
          <p:nvPr/>
        </p:nvSpPr>
        <p:spPr>
          <a:xfrm>
            <a:off x="958769" y="881850"/>
            <a:ext cx="6588086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Select a basic 3D Gradient Echo (GRE) sequence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Click ‘</a:t>
            </a:r>
            <a:r>
              <a:rPr lang="en-US" sz="2400" dirty="0">
                <a:highlight>
                  <a:srgbClr val="FF9933"/>
                </a:highlight>
              </a:rPr>
              <a:t>Scan</a:t>
            </a:r>
            <a:r>
              <a:rPr lang="en-US" sz="2400" dirty="0"/>
              <a:t>’ to perform simulation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0602BA-CBBA-443E-89C9-B09436A37671}"/>
              </a:ext>
            </a:extLst>
          </p:cNvPr>
          <p:cNvSpPr/>
          <p:nvPr/>
        </p:nvSpPr>
        <p:spPr>
          <a:xfrm>
            <a:off x="1865917" y="1532559"/>
            <a:ext cx="83701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Click ‘</a:t>
            </a:r>
            <a:r>
              <a:rPr lang="en-US" sz="2400" dirty="0" err="1"/>
              <a:t>GradientEcho</a:t>
            </a:r>
            <a:r>
              <a:rPr lang="en-US" sz="2400" dirty="0"/>
              <a:t>’-&gt; ‘</a:t>
            </a:r>
            <a:r>
              <a:rPr lang="en-US" sz="2400" dirty="0">
                <a:highlight>
                  <a:srgbClr val="FF9933"/>
                </a:highlight>
              </a:rPr>
              <a:t>PSD_GRE3DRadial</a:t>
            </a:r>
            <a:r>
              <a:rPr lang="en-US" sz="2400" dirty="0"/>
              <a:t>’, then press ‘Accept’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70474F-7BFF-494F-BABA-F24996D137A5}"/>
              </a:ext>
            </a:extLst>
          </p:cNvPr>
          <p:cNvSpPr/>
          <p:nvPr/>
        </p:nvSpPr>
        <p:spPr>
          <a:xfrm>
            <a:off x="1865917" y="2094650"/>
            <a:ext cx="6415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Press ‘</a:t>
            </a:r>
            <a:r>
              <a:rPr lang="en-US" sz="2400" dirty="0">
                <a:highlight>
                  <a:srgbClr val="FF9933"/>
                </a:highlight>
              </a:rPr>
              <a:t>Update</a:t>
            </a:r>
            <a:r>
              <a:rPr lang="en-US" sz="2400" dirty="0"/>
              <a:t>’ to confirm sequence selection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ADDF434-74C3-4E3B-B702-84673F52B089}"/>
              </a:ext>
            </a:extLst>
          </p:cNvPr>
          <p:cNvSpPr/>
          <p:nvPr/>
        </p:nvSpPr>
        <p:spPr>
          <a:xfrm>
            <a:off x="4658216" y="3659932"/>
            <a:ext cx="590309" cy="5092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844F3A-AB48-4FB8-B9BF-04B304A8D397}"/>
              </a:ext>
            </a:extLst>
          </p:cNvPr>
          <p:cNvSpPr/>
          <p:nvPr/>
        </p:nvSpPr>
        <p:spPr>
          <a:xfrm>
            <a:off x="5098174" y="3312208"/>
            <a:ext cx="23469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Radial tab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0C5E7-C58A-415A-98B1-EADF1F3A03D9}"/>
              </a:ext>
            </a:extLst>
          </p:cNvPr>
          <p:cNvSpPr/>
          <p:nvPr/>
        </p:nvSpPr>
        <p:spPr>
          <a:xfrm>
            <a:off x="5317600" y="4114512"/>
            <a:ext cx="6588085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R_SpokeNum</a:t>
            </a:r>
            <a:r>
              <a:rPr lang="en-US" sz="2000" dirty="0"/>
              <a:t>: the # of sampling spokes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R_SampPerSpoke</a:t>
            </a:r>
            <a:r>
              <a:rPr lang="en-US" sz="2000" dirty="0"/>
              <a:t>: the # of sampling points in each spoke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R_AngRange</a:t>
            </a:r>
            <a:r>
              <a:rPr lang="en-US" sz="2000" dirty="0"/>
              <a:t>: the range of sampling angle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R_AngPattern</a:t>
            </a:r>
            <a:r>
              <a:rPr lang="en-US" sz="2000" dirty="0"/>
              <a:t>: the pattern for sampling the angle</a:t>
            </a:r>
          </a:p>
          <a:p>
            <a:r>
              <a:rPr lang="en-US" sz="2000" dirty="0"/>
              <a:t> 				           (Linear vs. Golden-Angle)</a:t>
            </a:r>
          </a:p>
        </p:txBody>
      </p:sp>
    </p:spTree>
    <p:extLst>
      <p:ext uri="{BB962C8B-B14F-4D97-AF65-F5344CB8AC3E}">
        <p14:creationId xmlns:p14="http://schemas.microsoft.com/office/powerpoint/2010/main" val="1624358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6" y="282762"/>
            <a:ext cx="10014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Radial Imaging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844F3A-AB48-4FB8-B9BF-04B304A8D397}"/>
              </a:ext>
            </a:extLst>
          </p:cNvPr>
          <p:cNvSpPr/>
          <p:nvPr/>
        </p:nvSpPr>
        <p:spPr>
          <a:xfrm>
            <a:off x="3758341" y="714528"/>
            <a:ext cx="31185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Gridding tab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20C5E7-C58A-415A-98B1-EADF1F3A03D9}"/>
              </a:ext>
            </a:extLst>
          </p:cNvPr>
          <p:cNvSpPr/>
          <p:nvPr/>
        </p:nvSpPr>
        <p:spPr>
          <a:xfrm>
            <a:off x="5201854" y="1465922"/>
            <a:ext cx="699014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G_KernelSample</a:t>
            </a:r>
            <a:r>
              <a:rPr lang="en-US" sz="2000" dirty="0"/>
              <a:t> : the # of kernel sample point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G_KernelWidth</a:t>
            </a:r>
            <a:r>
              <a:rPr lang="en-US" sz="2000" dirty="0"/>
              <a:t> : the full width of gridding kernel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G_OverGrid</a:t>
            </a:r>
            <a:r>
              <a:rPr lang="en-US" sz="2000" dirty="0"/>
              <a:t> : the over gridding factor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G_Deapodization</a:t>
            </a:r>
            <a:r>
              <a:rPr lang="en-US" sz="2000" dirty="0"/>
              <a:t> : the flag to control kernel </a:t>
            </a:r>
            <a:r>
              <a:rPr lang="en-US" sz="2000" dirty="0" err="1"/>
              <a:t>deapodization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G_Truncation</a:t>
            </a:r>
            <a:r>
              <a:rPr lang="en-US" sz="2000" dirty="0"/>
              <a:t> : the flag to control image truncation for reconstructed image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CED4A2E-5C5F-4D00-AD12-CD8AC60EB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581" y="1241902"/>
            <a:ext cx="4362450" cy="230505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FADDF434-74C3-4E3B-B702-84673F52B089}"/>
              </a:ext>
            </a:extLst>
          </p:cNvPr>
          <p:cNvSpPr/>
          <p:nvPr/>
        </p:nvSpPr>
        <p:spPr>
          <a:xfrm>
            <a:off x="3385001" y="1218752"/>
            <a:ext cx="590309" cy="5092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2EB763-24F1-4B23-B23F-F3E03D7505CD}"/>
              </a:ext>
            </a:extLst>
          </p:cNvPr>
          <p:cNvSpPr/>
          <p:nvPr/>
        </p:nvSpPr>
        <p:spPr>
          <a:xfrm>
            <a:off x="6409694" y="604396"/>
            <a:ext cx="56388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MRiLab</a:t>
            </a:r>
            <a:r>
              <a:rPr lang="en-US" dirty="0"/>
              <a:t> uses Voronoi diagram for </a:t>
            </a:r>
            <a:r>
              <a:rPr lang="en-US" i="1" dirty="0"/>
              <a:t>k</a:t>
            </a:r>
            <a:r>
              <a:rPr lang="en-US" dirty="0"/>
              <a:t>-space density compensation, and uses Kaiser-Bessel kernel for gridding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2A88D5-3B38-4A8C-8B66-CC3A2B2CD0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581" y="4093701"/>
            <a:ext cx="4362450" cy="230505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C6450E4D-90CA-425F-8598-A8A0AFC0B7AF}"/>
              </a:ext>
            </a:extLst>
          </p:cNvPr>
          <p:cNvSpPr/>
          <p:nvPr/>
        </p:nvSpPr>
        <p:spPr>
          <a:xfrm>
            <a:off x="3957354" y="4093701"/>
            <a:ext cx="590309" cy="5092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E509A4D-F291-458A-AAAF-7B66CA304634}"/>
              </a:ext>
            </a:extLst>
          </p:cNvPr>
          <p:cNvSpPr/>
          <p:nvPr/>
        </p:nvSpPr>
        <p:spPr>
          <a:xfrm>
            <a:off x="3183038" y="3497161"/>
            <a:ext cx="39966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Real-time Recon tab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E6201E4-AA58-4AFB-B0BF-41F6EA2BC379}"/>
              </a:ext>
            </a:extLst>
          </p:cNvPr>
          <p:cNvSpPr/>
          <p:nvPr/>
        </p:nvSpPr>
        <p:spPr>
          <a:xfrm>
            <a:off x="5201854" y="4666205"/>
            <a:ext cx="699014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RTR_Flag</a:t>
            </a:r>
            <a:r>
              <a:rPr lang="en-US" sz="2000" dirty="0"/>
              <a:t> : the flag to control real time reconstruction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PlotK_Flag</a:t>
            </a:r>
            <a:r>
              <a:rPr lang="en-US" sz="2000" dirty="0"/>
              <a:t> : the flag to control real time </a:t>
            </a:r>
            <a:r>
              <a:rPr lang="en-US" sz="2000" i="1" dirty="0"/>
              <a:t>k</a:t>
            </a:r>
            <a:r>
              <a:rPr lang="en-US" sz="2000" dirty="0"/>
              <a:t>-space plotting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DelayTime</a:t>
            </a:r>
            <a:r>
              <a:rPr lang="en-US" sz="2000" dirty="0"/>
              <a:t> : the delay time for refreshing graphics</a:t>
            </a:r>
          </a:p>
        </p:txBody>
      </p:sp>
    </p:spTree>
    <p:extLst>
      <p:ext uri="{BB962C8B-B14F-4D97-AF65-F5344CB8AC3E}">
        <p14:creationId xmlns:p14="http://schemas.microsoft.com/office/powerpoint/2010/main" val="1550170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7537" y="3733800"/>
            <a:ext cx="11296929" cy="248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33" dirty="0">
                <a:solidFill>
                  <a:srgbClr val="19305C"/>
                </a:solidFill>
              </a:rPr>
              <a:t>Speaker Name: </a:t>
            </a:r>
            <a:r>
              <a:rPr lang="en-US" sz="2533" b="1" dirty="0">
                <a:solidFill>
                  <a:srgbClr val="19305C"/>
                </a:solidFill>
              </a:rPr>
              <a:t>Fang Liu</a:t>
            </a:r>
          </a:p>
          <a:p>
            <a:pPr marL="0" indent="0">
              <a:buNone/>
            </a:pPr>
            <a:endParaRPr lang="en-US" sz="2533" dirty="0">
              <a:solidFill>
                <a:srgbClr val="19305C"/>
              </a:solidFill>
            </a:endParaRPr>
          </a:p>
          <a:p>
            <a:pPr marL="0" indent="0">
              <a:buNone/>
            </a:pPr>
            <a:r>
              <a:rPr lang="en-US" sz="2533" dirty="0">
                <a:solidFill>
                  <a:srgbClr val="19305C"/>
                </a:solidFill>
              </a:rPr>
              <a:t>GE Healthcare equipment support</a:t>
            </a:r>
          </a:p>
        </p:txBody>
      </p:sp>
      <p:sp>
        <p:nvSpPr>
          <p:cNvPr id="3" name="Rectangle 2"/>
          <p:cNvSpPr/>
          <p:nvPr/>
        </p:nvSpPr>
        <p:spPr>
          <a:xfrm>
            <a:off x="1676402" y="2209801"/>
            <a:ext cx="8839199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1219170"/>
            <a:r>
              <a:rPr lang="en-US" sz="4000" b="1" dirty="0">
                <a:solidFill>
                  <a:srgbClr val="19305C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Declaration of</a:t>
            </a:r>
            <a:br>
              <a:rPr lang="en-US" sz="4000" b="1" dirty="0">
                <a:solidFill>
                  <a:srgbClr val="19305C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</a:br>
            <a:r>
              <a:rPr lang="en-US" sz="4000" b="1" dirty="0">
                <a:solidFill>
                  <a:srgbClr val="19305C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Financial Interests or Relationships</a:t>
            </a:r>
            <a:endParaRPr lang="en-US" sz="4000" dirty="0">
              <a:solidFill>
                <a:srgbClr val="19305C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946238"/>
            <a:ext cx="12192000" cy="55581"/>
          </a:xfrm>
          <a:prstGeom prst="rect">
            <a:avLst/>
          </a:prstGeom>
          <a:solidFill>
            <a:srgbClr val="193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667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26E69D-A7CB-467C-82AB-7F0AA626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306" y="1"/>
            <a:ext cx="6803200" cy="226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48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6" y="282762"/>
            <a:ext cx="10014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Radial Imaging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177819-6E35-47DA-9E09-DB740E23F205}"/>
              </a:ext>
            </a:extLst>
          </p:cNvPr>
          <p:cNvSpPr/>
          <p:nvPr/>
        </p:nvSpPr>
        <p:spPr>
          <a:xfrm>
            <a:off x="475697" y="848244"/>
            <a:ext cx="697839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Sequence Tree and Gradient Waveform</a:t>
            </a:r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8D87D4-C23C-4374-BB66-A455587B7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890" y="209360"/>
            <a:ext cx="4442288" cy="41132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7CE335C6-7E24-441E-B878-B43EA3CB57E2}"/>
              </a:ext>
            </a:extLst>
          </p:cNvPr>
          <p:cNvSpPr/>
          <p:nvPr/>
        </p:nvSpPr>
        <p:spPr>
          <a:xfrm>
            <a:off x="7488821" y="160378"/>
            <a:ext cx="567160" cy="5092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AF76115-72FF-4A9C-95D3-6D1F8560B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86" y="1687285"/>
            <a:ext cx="6978399" cy="488795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0D55E2F-4513-4D66-B139-49285C39690A}"/>
              </a:ext>
            </a:extLst>
          </p:cNvPr>
          <p:cNvSpPr/>
          <p:nvPr/>
        </p:nvSpPr>
        <p:spPr>
          <a:xfrm>
            <a:off x="3656741" y="1261524"/>
            <a:ext cx="22424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(Multiple TRs)</a:t>
            </a:r>
            <a:endParaRPr lang="en-US" sz="20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CDC4B-F203-4CD9-AC6B-8583312AC4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4095" y="848244"/>
            <a:ext cx="2911761" cy="3063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BB7FFC-2DBE-48E0-AB11-BA790BF32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54096" y="3580064"/>
            <a:ext cx="2911761" cy="307104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A09A48D-B416-48B3-9DF1-26D9B931B135}"/>
              </a:ext>
            </a:extLst>
          </p:cNvPr>
          <p:cNvSpPr/>
          <p:nvPr/>
        </p:nvSpPr>
        <p:spPr>
          <a:xfrm>
            <a:off x="10365857" y="1768576"/>
            <a:ext cx="15645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Golden</a:t>
            </a:r>
          </a:p>
          <a:p>
            <a:r>
              <a:rPr lang="en-US" sz="3600" dirty="0"/>
              <a:t>Angle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AB83F8E-DB51-484D-9017-D806625CE0F8}"/>
              </a:ext>
            </a:extLst>
          </p:cNvPr>
          <p:cNvSpPr/>
          <p:nvPr/>
        </p:nvSpPr>
        <p:spPr>
          <a:xfrm>
            <a:off x="10383219" y="4515423"/>
            <a:ext cx="156457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/>
              <a:t>Linear</a:t>
            </a:r>
          </a:p>
          <a:p>
            <a:r>
              <a:rPr lang="en-US" sz="3600" dirty="0"/>
              <a:t>Angle</a:t>
            </a:r>
          </a:p>
        </p:txBody>
      </p:sp>
    </p:spTree>
    <p:extLst>
      <p:ext uri="{BB962C8B-B14F-4D97-AF65-F5344CB8AC3E}">
        <p14:creationId xmlns:p14="http://schemas.microsoft.com/office/powerpoint/2010/main" val="1388290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6" y="282762"/>
            <a:ext cx="10014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Radial Imaging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5D3E9F-6E63-4CA4-877D-656CE6C0B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892" y="3788237"/>
            <a:ext cx="2672046" cy="23608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46318D5-075A-4495-9C20-6650FD51BBD2}"/>
              </a:ext>
            </a:extLst>
          </p:cNvPr>
          <p:cNvSpPr/>
          <p:nvPr/>
        </p:nvSpPr>
        <p:spPr>
          <a:xfrm>
            <a:off x="-132015" y="1362923"/>
            <a:ext cx="437078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/>
              <a:t>1.5 over gridding</a:t>
            </a:r>
          </a:p>
          <a:p>
            <a:pPr algn="r"/>
            <a:r>
              <a:rPr lang="en-US" sz="3200" dirty="0"/>
              <a:t>No image truncation</a:t>
            </a:r>
          </a:p>
          <a:p>
            <a:pPr algn="r"/>
            <a:r>
              <a:rPr lang="en-US" sz="3200" dirty="0"/>
              <a:t>No kernel </a:t>
            </a:r>
            <a:r>
              <a:rPr lang="en-US" sz="3200" dirty="0" err="1"/>
              <a:t>deapodization</a:t>
            </a:r>
            <a:r>
              <a:rPr lang="en-US" sz="3200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40572-2A12-4946-A195-8764C55A82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272" y="998126"/>
            <a:ext cx="2672046" cy="236081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B90C32E-943F-42CB-BCF2-3BE361A76097}"/>
              </a:ext>
            </a:extLst>
          </p:cNvPr>
          <p:cNvSpPr/>
          <p:nvPr/>
        </p:nvSpPr>
        <p:spPr>
          <a:xfrm>
            <a:off x="-106515" y="4183813"/>
            <a:ext cx="43707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/>
              <a:t>1.5 over gridding</a:t>
            </a:r>
          </a:p>
          <a:p>
            <a:pPr algn="r"/>
            <a:r>
              <a:rPr lang="en-US" sz="3200" dirty="0"/>
              <a:t>With image truncation</a:t>
            </a:r>
          </a:p>
          <a:p>
            <a:pPr algn="r"/>
            <a:r>
              <a:rPr lang="en-US" sz="3200" dirty="0"/>
              <a:t>No kernel </a:t>
            </a:r>
            <a:r>
              <a:rPr lang="en-US" sz="3200" dirty="0" err="1"/>
              <a:t>deapodization</a:t>
            </a:r>
            <a:r>
              <a:rPr lang="en-US" sz="3200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1FC5F6-D200-49EE-A37C-C52A375AED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5412" y="2366159"/>
            <a:ext cx="2672046" cy="236081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E19160E-2B14-4E78-8E7F-D5079BEDFDDB}"/>
              </a:ext>
            </a:extLst>
          </p:cNvPr>
          <p:cNvSpPr/>
          <p:nvPr/>
        </p:nvSpPr>
        <p:spPr>
          <a:xfrm>
            <a:off x="7295911" y="589940"/>
            <a:ext cx="489608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1.5 over gridding</a:t>
            </a:r>
          </a:p>
          <a:p>
            <a:pPr algn="ctr"/>
            <a:r>
              <a:rPr lang="en-US" sz="3200" dirty="0"/>
              <a:t>With image truncation</a:t>
            </a:r>
          </a:p>
          <a:p>
            <a:pPr algn="ctr"/>
            <a:r>
              <a:rPr lang="en-US" sz="3200" dirty="0"/>
              <a:t>With kernel </a:t>
            </a:r>
            <a:r>
              <a:rPr lang="en-US" sz="3200" dirty="0" err="1"/>
              <a:t>deapodization</a:t>
            </a:r>
            <a:r>
              <a:rPr lang="en-US" sz="3200" dirty="0"/>
              <a:t> 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63481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6" y="282762"/>
            <a:ext cx="10014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Radial Imaging (Video Demo)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A722B7-60A9-4F48-B91B-76BFFE67D922}"/>
              </a:ext>
            </a:extLst>
          </p:cNvPr>
          <p:cNvSpPr/>
          <p:nvPr/>
        </p:nvSpPr>
        <p:spPr>
          <a:xfrm>
            <a:off x="2891247" y="3105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dirty="0">
                <a:hlinkClick r:id="rId3"/>
              </a:rPr>
              <a:t>https://youtu.be/IGl-MJcG2yg</a:t>
            </a:r>
            <a:r>
              <a:rPr lang="en-US" altLang="zh-CN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1825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6" y="282762"/>
            <a:ext cx="10014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Steady-state Sequence (</a:t>
            </a:r>
            <a:r>
              <a:rPr lang="en-US" sz="2800" b="1" dirty="0" err="1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bSSFP</a:t>
            </a:r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33F052-F20C-4FD2-9192-B48E079677A7}"/>
              </a:ext>
            </a:extLst>
          </p:cNvPr>
          <p:cNvSpPr/>
          <p:nvPr/>
        </p:nvSpPr>
        <p:spPr>
          <a:xfrm>
            <a:off x="958769" y="881850"/>
            <a:ext cx="6588086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Select a basic 3D Gradient Echo (GRE) sequence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endParaRPr lang="en-US" sz="2400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Click ‘</a:t>
            </a:r>
            <a:r>
              <a:rPr lang="en-US" sz="2400" dirty="0">
                <a:highlight>
                  <a:srgbClr val="FF9933"/>
                </a:highlight>
              </a:rPr>
              <a:t>Scan</a:t>
            </a:r>
            <a:r>
              <a:rPr lang="en-US" sz="2400" dirty="0"/>
              <a:t>’ to perform simulation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0602BA-CBBA-443E-89C9-B09436A37671}"/>
              </a:ext>
            </a:extLst>
          </p:cNvPr>
          <p:cNvSpPr/>
          <p:nvPr/>
        </p:nvSpPr>
        <p:spPr>
          <a:xfrm>
            <a:off x="1865917" y="1530933"/>
            <a:ext cx="83701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Click ‘</a:t>
            </a:r>
            <a:r>
              <a:rPr lang="en-US" sz="2400" dirty="0" err="1">
                <a:highlight>
                  <a:srgbClr val="FF9933"/>
                </a:highlight>
              </a:rPr>
              <a:t>GradientEcho</a:t>
            </a:r>
            <a:r>
              <a:rPr lang="en-US" sz="2400" dirty="0"/>
              <a:t>’-&gt; ‘</a:t>
            </a:r>
            <a:r>
              <a:rPr lang="en-US" sz="2400" dirty="0">
                <a:highlight>
                  <a:srgbClr val="FF9933"/>
                </a:highlight>
              </a:rPr>
              <a:t>PSD_FIESTA3D</a:t>
            </a:r>
            <a:r>
              <a:rPr lang="en-US" sz="2400" dirty="0"/>
              <a:t>’, then press ‘Accept’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B70474F-7BFF-494F-BABA-F24996D137A5}"/>
              </a:ext>
            </a:extLst>
          </p:cNvPr>
          <p:cNvSpPr/>
          <p:nvPr/>
        </p:nvSpPr>
        <p:spPr>
          <a:xfrm>
            <a:off x="1865917" y="2093024"/>
            <a:ext cx="64156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Press ‘</a:t>
            </a:r>
            <a:r>
              <a:rPr lang="en-US" sz="2400" dirty="0">
                <a:highlight>
                  <a:srgbClr val="FF9933"/>
                </a:highlight>
              </a:rPr>
              <a:t>Update</a:t>
            </a:r>
            <a:r>
              <a:rPr lang="en-US" sz="2400" dirty="0"/>
              <a:t>’ to confirm sequence selection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C99159-B993-4F97-A968-338CC179801B}"/>
              </a:ext>
            </a:extLst>
          </p:cNvPr>
          <p:cNvSpPr/>
          <p:nvPr/>
        </p:nvSpPr>
        <p:spPr>
          <a:xfrm>
            <a:off x="1277627" y="3418764"/>
            <a:ext cx="9546695" cy="27392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Steady-state free precession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Fast imaging employing steady-state acquisition (FIESTA, GE)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True Fast imaging with steady-state precession (</a:t>
            </a:r>
            <a:r>
              <a:rPr lang="en-US" sz="2000" dirty="0" err="1"/>
              <a:t>TrueFISP</a:t>
            </a:r>
            <a:r>
              <a:rPr lang="en-US" sz="2000" dirty="0"/>
              <a:t>, </a:t>
            </a:r>
            <a:r>
              <a:rPr lang="en-US" sz="2000" dirty="0" err="1"/>
              <a:t>Simens</a:t>
            </a:r>
            <a:r>
              <a:rPr lang="en-US" sz="2000" dirty="0"/>
              <a:t>)</a:t>
            </a:r>
          </a:p>
          <a:p>
            <a:pPr marL="1257300" lvl="2" indent="-342900">
              <a:buFont typeface="Courier New" panose="02070309020205020404" pitchFamily="49" charset="0"/>
              <a:buChar char="o"/>
            </a:pPr>
            <a:r>
              <a:rPr lang="en-US" sz="2000" dirty="0"/>
              <a:t>Balanced Fast Field Echo (b-FFE, Philips)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Short TR with gradient refocusing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Less vulnerable to T2* effects than GRE sequence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/>
              <a:t>Greater contrast-to-noise and signal-to-noise ratios </a:t>
            </a:r>
          </a:p>
        </p:txBody>
      </p:sp>
    </p:spTree>
    <p:extLst>
      <p:ext uri="{BB962C8B-B14F-4D97-AF65-F5344CB8AC3E}">
        <p14:creationId xmlns:p14="http://schemas.microsoft.com/office/powerpoint/2010/main" val="2894304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6" y="282762"/>
            <a:ext cx="10014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Steady-state Sequence (</a:t>
            </a:r>
            <a:r>
              <a:rPr lang="en-US" sz="2800" b="1" dirty="0" err="1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bSSFP</a:t>
            </a:r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1B48B7-AB16-4714-9BB1-23567155FB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330" y="805982"/>
            <a:ext cx="8249945" cy="56764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167FD0-051B-47C0-A4DC-944057C01266}"/>
              </a:ext>
            </a:extLst>
          </p:cNvPr>
          <p:cNvSpPr/>
          <p:nvPr/>
        </p:nvSpPr>
        <p:spPr>
          <a:xfrm>
            <a:off x="7303230" y="2664811"/>
            <a:ext cx="711139" cy="2466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0B3EA0A-4709-42CA-A3A7-0DCDAD64C61B}"/>
              </a:ext>
            </a:extLst>
          </p:cNvPr>
          <p:cNvCxnSpPr>
            <a:cxnSpLocks/>
            <a:stCxn id="26" idx="1"/>
            <a:endCxn id="8" idx="3"/>
          </p:cNvCxnSpPr>
          <p:nvPr/>
        </p:nvCxnSpPr>
        <p:spPr>
          <a:xfrm flipH="1">
            <a:off x="8014369" y="3665279"/>
            <a:ext cx="1893906" cy="23279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BC76A705-17B7-4CF3-B85E-4C57010EAF4A}"/>
              </a:ext>
            </a:extLst>
          </p:cNvPr>
          <p:cNvSpPr/>
          <p:nvPr/>
        </p:nvSpPr>
        <p:spPr>
          <a:xfrm>
            <a:off x="4920057" y="2664811"/>
            <a:ext cx="711139" cy="2466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2739E63-0477-4D7A-A81C-9FA1571E17C7}"/>
              </a:ext>
            </a:extLst>
          </p:cNvPr>
          <p:cNvCxnSpPr>
            <a:cxnSpLocks/>
            <a:stCxn id="34" idx="3"/>
            <a:endCxn id="12" idx="1"/>
          </p:cNvCxnSpPr>
          <p:nvPr/>
        </p:nvCxnSpPr>
        <p:spPr>
          <a:xfrm flipV="1">
            <a:off x="3527788" y="3898078"/>
            <a:ext cx="1392269" cy="8595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D6EB448-ECCE-4AE2-9314-6E6EE45BC80A}"/>
              </a:ext>
            </a:extLst>
          </p:cNvPr>
          <p:cNvSpPr/>
          <p:nvPr/>
        </p:nvSpPr>
        <p:spPr>
          <a:xfrm>
            <a:off x="6531318" y="4107976"/>
            <a:ext cx="711139" cy="10233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9C6D553-11FD-4C12-B758-170874244D67}"/>
              </a:ext>
            </a:extLst>
          </p:cNvPr>
          <p:cNvCxnSpPr>
            <a:cxnSpLocks/>
            <a:stCxn id="29" idx="2"/>
            <a:endCxn id="22" idx="0"/>
          </p:cNvCxnSpPr>
          <p:nvPr/>
        </p:nvCxnSpPr>
        <p:spPr>
          <a:xfrm>
            <a:off x="6531318" y="3107014"/>
            <a:ext cx="355570" cy="10009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0ED280B6-90C3-416B-BE47-509F8AD4B2FD}"/>
              </a:ext>
            </a:extLst>
          </p:cNvPr>
          <p:cNvSpPr/>
          <p:nvPr/>
        </p:nvSpPr>
        <p:spPr>
          <a:xfrm>
            <a:off x="9908275" y="3126670"/>
            <a:ext cx="197201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Rewinder Gradient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947F3C-4880-4E05-97AE-F29F25B53850}"/>
              </a:ext>
            </a:extLst>
          </p:cNvPr>
          <p:cNvSpPr/>
          <p:nvPr/>
        </p:nvSpPr>
        <p:spPr>
          <a:xfrm>
            <a:off x="5694980" y="2522239"/>
            <a:ext cx="167267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Readout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56D2BD8-4ACD-47D4-826D-5B862A2163F4}"/>
              </a:ext>
            </a:extLst>
          </p:cNvPr>
          <p:cNvSpPr/>
          <p:nvPr/>
        </p:nvSpPr>
        <p:spPr>
          <a:xfrm>
            <a:off x="1879541" y="3691641"/>
            <a:ext cx="16482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Gradient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A8FCECB-5689-4DF0-AFF8-6D5F2DA57CA8}"/>
              </a:ext>
            </a:extLst>
          </p:cNvPr>
          <p:cNvSpPr/>
          <p:nvPr/>
        </p:nvSpPr>
        <p:spPr>
          <a:xfrm>
            <a:off x="3852101" y="1456110"/>
            <a:ext cx="600455" cy="11274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AB26DF6-F037-49EC-9F82-9E7E42EDE16C}"/>
              </a:ext>
            </a:extLst>
          </p:cNvPr>
          <p:cNvSpPr/>
          <p:nvPr/>
        </p:nvSpPr>
        <p:spPr>
          <a:xfrm>
            <a:off x="9307822" y="1473876"/>
            <a:ext cx="600455" cy="112744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DD85C8-97F7-4899-932E-662A3BD2E96E}"/>
              </a:ext>
            </a:extLst>
          </p:cNvPr>
          <p:cNvSpPr/>
          <p:nvPr/>
        </p:nvSpPr>
        <p:spPr>
          <a:xfrm>
            <a:off x="5318766" y="1810731"/>
            <a:ext cx="31614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rf phase cycling 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6A2A96E-C359-45D0-B53E-A717B1E4D1C3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8014370" y="2037599"/>
            <a:ext cx="1293452" cy="6552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3F1C793-908A-4D79-9517-DFE94979AAB4}"/>
              </a:ext>
            </a:extLst>
          </p:cNvPr>
          <p:cNvCxnSpPr>
            <a:cxnSpLocks/>
            <a:endCxn id="36" idx="6"/>
          </p:cNvCxnSpPr>
          <p:nvPr/>
        </p:nvCxnSpPr>
        <p:spPr>
          <a:xfrm flipH="1" flipV="1">
            <a:off x="4452556" y="2019833"/>
            <a:ext cx="865046" cy="505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399460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6" y="282762"/>
            <a:ext cx="10014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Steady-state Sequence (</a:t>
            </a:r>
            <a:r>
              <a:rPr lang="en-US" sz="2800" b="1" dirty="0" err="1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bSSFP</a:t>
            </a:r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)</a:t>
            </a:r>
          </a:p>
        </p:txBody>
      </p:sp>
      <p:pic>
        <p:nvPicPr>
          <p:cNvPr id="19" name="Picture 13" descr="C:\Users\fliu\Desktop\Untitled.bmp">
            <a:extLst>
              <a:ext uri="{FF2B5EF4-FFF2-40B4-BE49-F238E27FC236}">
                <a16:creationId xmlns:a16="http://schemas.microsoft.com/office/drawing/2014/main" id="{5E4A2A70-69C1-4E42-AD1E-97A8230E3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66501"/>
          <a:stretch/>
        </p:blipFill>
        <p:spPr bwMode="auto">
          <a:xfrm>
            <a:off x="1508918" y="2034303"/>
            <a:ext cx="2232230" cy="2789394"/>
          </a:xfrm>
          <a:prstGeom prst="rect">
            <a:avLst/>
          </a:prstGeom>
          <a:noFill/>
        </p:spPr>
      </p:pic>
      <p:sp>
        <p:nvSpPr>
          <p:cNvPr id="20" name="Text Box 2120">
            <a:extLst>
              <a:ext uri="{FF2B5EF4-FFF2-40B4-BE49-F238E27FC236}">
                <a16:creationId xmlns:a16="http://schemas.microsoft.com/office/drawing/2014/main" id="{1A08B309-0FCE-4EEB-B832-87E91BB0B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6517" y="5012039"/>
            <a:ext cx="259564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latin typeface="+mj-lt"/>
                <a:ea typeface="Times New Roman"/>
                <a:cs typeface="Arial" pitchFamily="34" charset="0"/>
              </a:rPr>
              <a:t>TR/TE = 16/8ms</a:t>
            </a:r>
          </a:p>
          <a:p>
            <a:pPr algn="just"/>
            <a:r>
              <a:rPr lang="en-US" sz="2800" b="1" dirty="0">
                <a:latin typeface="+mj-lt"/>
                <a:ea typeface="Times New Roman"/>
                <a:cs typeface="Arial" pitchFamily="34" charset="0"/>
              </a:rPr>
              <a:t> FA = 20°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3F4C0E-8D66-42A1-BCDB-53E96BA73672}"/>
              </a:ext>
            </a:extLst>
          </p:cNvPr>
          <p:cNvSpPr/>
          <p:nvPr/>
        </p:nvSpPr>
        <p:spPr>
          <a:xfrm>
            <a:off x="176988" y="1355357"/>
            <a:ext cx="48960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Uniform B0 (default)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8E8A323-2711-40E3-8F6B-CB974D90AF3D}"/>
              </a:ext>
            </a:extLst>
          </p:cNvPr>
          <p:cNvSpPr/>
          <p:nvPr/>
        </p:nvSpPr>
        <p:spPr>
          <a:xfrm>
            <a:off x="5577061" y="634230"/>
            <a:ext cx="48960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Non-uniform B0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F9AB875-B007-499D-A89D-7AD239366ACE}"/>
              </a:ext>
            </a:extLst>
          </p:cNvPr>
          <p:cNvSpPr/>
          <p:nvPr/>
        </p:nvSpPr>
        <p:spPr>
          <a:xfrm>
            <a:off x="5221610" y="1199550"/>
            <a:ext cx="5261505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Load a field profile for the simulation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402A6D-5B68-4012-AAE7-2180A172E322}"/>
              </a:ext>
            </a:extLst>
          </p:cNvPr>
          <p:cNvSpPr/>
          <p:nvPr/>
        </p:nvSpPr>
        <p:spPr>
          <a:xfrm>
            <a:off x="4681329" y="2060768"/>
            <a:ext cx="75106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Click ‘</a:t>
            </a:r>
            <a:r>
              <a:rPr lang="en-US" sz="2400" b="1" dirty="0">
                <a:highlight>
                  <a:srgbClr val="FF9933"/>
                </a:highlight>
              </a:rPr>
              <a:t>Head</a:t>
            </a:r>
            <a:r>
              <a:rPr lang="en-US" sz="2400" dirty="0"/>
              <a:t>’-&gt; ‘</a:t>
            </a:r>
            <a:r>
              <a:rPr lang="en-US" sz="2400" b="1" dirty="0" err="1">
                <a:highlight>
                  <a:srgbClr val="FF9933"/>
                </a:highlight>
              </a:rPr>
              <a:t>Mag_GaussianHead</a:t>
            </a:r>
            <a:r>
              <a:rPr lang="en-US" sz="2400" dirty="0"/>
              <a:t>’, then press ‘</a:t>
            </a:r>
            <a:r>
              <a:rPr lang="en-US" sz="2400" dirty="0">
                <a:highlight>
                  <a:srgbClr val="FF9933"/>
                </a:highlight>
              </a:rPr>
              <a:t>Accept</a:t>
            </a:r>
            <a:r>
              <a:rPr lang="en-US" sz="2400" dirty="0"/>
              <a:t>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07D01B-F154-40BB-BA51-B6B9ED250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1649" y="164861"/>
            <a:ext cx="1190625" cy="1762125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0C26C554-58A7-4A78-A701-6C6240152462}"/>
              </a:ext>
            </a:extLst>
          </p:cNvPr>
          <p:cNvSpPr/>
          <p:nvPr/>
        </p:nvSpPr>
        <p:spPr>
          <a:xfrm>
            <a:off x="10641614" y="846925"/>
            <a:ext cx="1190625" cy="395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D061BB-9254-4BEF-865D-DBE0A4AED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974" y="2617551"/>
            <a:ext cx="3462976" cy="3957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7725B9-B4C7-4718-92FC-C8B40B58EE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1421" y="4129863"/>
            <a:ext cx="2510818" cy="1282120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4D45782E-AC71-4B85-BBB9-609649074D6B}"/>
              </a:ext>
            </a:extLst>
          </p:cNvPr>
          <p:cNvSpPr/>
          <p:nvPr/>
        </p:nvSpPr>
        <p:spPr>
          <a:xfrm>
            <a:off x="9217097" y="4067999"/>
            <a:ext cx="2165136" cy="482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86AE27-35D9-4214-86C3-5683680B6923}"/>
              </a:ext>
            </a:extLst>
          </p:cNvPr>
          <p:cNvSpPr/>
          <p:nvPr/>
        </p:nvSpPr>
        <p:spPr>
          <a:xfrm>
            <a:off x="9159595" y="3492572"/>
            <a:ext cx="303203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Loaded field profile</a:t>
            </a:r>
          </a:p>
        </p:txBody>
      </p:sp>
    </p:spTree>
    <p:extLst>
      <p:ext uri="{BB962C8B-B14F-4D97-AF65-F5344CB8AC3E}">
        <p14:creationId xmlns:p14="http://schemas.microsoft.com/office/powerpoint/2010/main" val="3855715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6" y="282762"/>
            <a:ext cx="10014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Steady-state Sequence (</a:t>
            </a:r>
            <a:r>
              <a:rPr lang="en-US" sz="2800" b="1" dirty="0" err="1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bSSFP</a:t>
            </a:r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)</a:t>
            </a:r>
          </a:p>
        </p:txBody>
      </p:sp>
      <p:pic>
        <p:nvPicPr>
          <p:cNvPr id="19" name="Picture 13" descr="C:\Users\fliu\Desktop\Untitled.bmp">
            <a:extLst>
              <a:ext uri="{FF2B5EF4-FFF2-40B4-BE49-F238E27FC236}">
                <a16:creationId xmlns:a16="http://schemas.microsoft.com/office/drawing/2014/main" id="{5E4A2A70-69C1-4E42-AD1E-97A8230E38F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r="66501"/>
          <a:stretch/>
        </p:blipFill>
        <p:spPr bwMode="auto">
          <a:xfrm>
            <a:off x="1508918" y="2034303"/>
            <a:ext cx="2232230" cy="2789394"/>
          </a:xfrm>
          <a:prstGeom prst="rect">
            <a:avLst/>
          </a:prstGeom>
          <a:noFill/>
        </p:spPr>
      </p:pic>
      <p:sp>
        <p:nvSpPr>
          <p:cNvPr id="20" name="Text Box 2120">
            <a:extLst>
              <a:ext uri="{FF2B5EF4-FFF2-40B4-BE49-F238E27FC236}">
                <a16:creationId xmlns:a16="http://schemas.microsoft.com/office/drawing/2014/main" id="{1A08B309-0FCE-4EEB-B832-87E91BB0B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6517" y="5012039"/>
            <a:ext cx="2595646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latin typeface="+mj-lt"/>
                <a:ea typeface="Times New Roman"/>
                <a:cs typeface="Arial" pitchFamily="34" charset="0"/>
              </a:rPr>
              <a:t>TR/TE = 16/8ms</a:t>
            </a:r>
          </a:p>
          <a:p>
            <a:pPr algn="just"/>
            <a:r>
              <a:rPr lang="en-US" sz="2800" b="1" dirty="0">
                <a:latin typeface="+mj-lt"/>
                <a:ea typeface="Times New Roman"/>
                <a:cs typeface="Arial" pitchFamily="34" charset="0"/>
              </a:rPr>
              <a:t> FA = 20° </a:t>
            </a:r>
          </a:p>
        </p:txBody>
      </p:sp>
      <p:sp>
        <p:nvSpPr>
          <p:cNvPr id="21" name="Text Box 2120">
            <a:extLst>
              <a:ext uri="{FF2B5EF4-FFF2-40B4-BE49-F238E27FC236}">
                <a16:creationId xmlns:a16="http://schemas.microsoft.com/office/drawing/2014/main" id="{C1B135BC-AF7E-4DEA-A8F3-25ECC832B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5046" y="4994761"/>
            <a:ext cx="29718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latin typeface="+mj-lt"/>
                <a:ea typeface="Times New Roman"/>
                <a:cs typeface="Arial" pitchFamily="34" charset="0"/>
              </a:rPr>
              <a:t>TR/TE = 16/8ms</a:t>
            </a:r>
          </a:p>
          <a:p>
            <a:pPr algn="just"/>
            <a:r>
              <a:rPr lang="en-US" sz="2800" b="1" dirty="0">
                <a:latin typeface="+mj-lt"/>
                <a:ea typeface="Times New Roman"/>
                <a:cs typeface="Arial" pitchFamily="34" charset="0"/>
              </a:rPr>
              <a:t> FA = 20° </a:t>
            </a:r>
          </a:p>
          <a:p>
            <a:pPr algn="just"/>
            <a:r>
              <a:rPr lang="en-US" sz="2800" b="1" dirty="0">
                <a:highlight>
                  <a:srgbClr val="FF9933"/>
                </a:highlight>
                <a:latin typeface="+mj-lt"/>
                <a:ea typeface="Times New Roman"/>
                <a:cs typeface="Arial" pitchFamily="34" charset="0"/>
              </a:rPr>
              <a:t>Gaussian B0</a:t>
            </a:r>
          </a:p>
        </p:txBody>
      </p:sp>
      <p:sp>
        <p:nvSpPr>
          <p:cNvPr id="24" name="Text Box 2120">
            <a:extLst>
              <a:ext uri="{FF2B5EF4-FFF2-40B4-BE49-F238E27FC236}">
                <a16:creationId xmlns:a16="http://schemas.microsoft.com/office/drawing/2014/main" id="{7317B1E7-4B57-4259-B028-06F59F73B0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66325" y="4994760"/>
            <a:ext cx="3200400" cy="13849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just"/>
            <a:r>
              <a:rPr lang="en-US" sz="2800" b="1" dirty="0">
                <a:highlight>
                  <a:srgbClr val="FF9933"/>
                </a:highlight>
                <a:latin typeface="+mj-lt"/>
                <a:ea typeface="Times New Roman"/>
                <a:cs typeface="Arial" pitchFamily="34" charset="0"/>
              </a:rPr>
              <a:t>TR/TE = 32/16ms</a:t>
            </a:r>
          </a:p>
          <a:p>
            <a:pPr algn="just"/>
            <a:r>
              <a:rPr lang="en-US" sz="2800" b="1" dirty="0">
                <a:latin typeface="+mj-lt"/>
                <a:ea typeface="Times New Roman"/>
                <a:cs typeface="Arial" pitchFamily="34" charset="0"/>
              </a:rPr>
              <a:t> FA = 20° </a:t>
            </a:r>
          </a:p>
          <a:p>
            <a:pPr algn="just"/>
            <a:r>
              <a:rPr lang="en-US" sz="2800" b="1" dirty="0">
                <a:highlight>
                  <a:srgbClr val="FF9933"/>
                </a:highlight>
                <a:latin typeface="+mj-lt"/>
                <a:ea typeface="Times New Roman"/>
                <a:cs typeface="Arial" pitchFamily="34" charset="0"/>
              </a:rPr>
              <a:t>Gaussian B0</a:t>
            </a:r>
          </a:p>
        </p:txBody>
      </p:sp>
      <p:pic>
        <p:nvPicPr>
          <p:cNvPr id="25" name="Picture 13" descr="C:\Users\fliu\Desktop\Untitled.bmp">
            <a:extLst>
              <a:ext uri="{FF2B5EF4-FFF2-40B4-BE49-F238E27FC236}">
                <a16:creationId xmlns:a16="http://schemas.microsoft.com/office/drawing/2014/main" id="{58DE6DBB-E20C-480D-B719-54BDD4CB7F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33534"/>
          <a:stretch/>
        </p:blipFill>
        <p:spPr bwMode="auto">
          <a:xfrm>
            <a:off x="5745046" y="2017025"/>
            <a:ext cx="4428978" cy="2789394"/>
          </a:xfrm>
          <a:prstGeom prst="rect">
            <a:avLst/>
          </a:prstGeom>
          <a:noFill/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D3F4C0E-8D66-42A1-BCDB-53E96BA73672}"/>
              </a:ext>
            </a:extLst>
          </p:cNvPr>
          <p:cNvSpPr/>
          <p:nvPr/>
        </p:nvSpPr>
        <p:spPr>
          <a:xfrm>
            <a:off x="176988" y="1355357"/>
            <a:ext cx="48960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Uniform B0 (default)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1E4254-EDEC-4EA6-BB1A-A89A6DF5CAF1}"/>
              </a:ext>
            </a:extLst>
          </p:cNvPr>
          <p:cNvSpPr/>
          <p:nvPr/>
        </p:nvSpPr>
        <p:spPr>
          <a:xfrm>
            <a:off x="5520562" y="1355357"/>
            <a:ext cx="48960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Non-uniform B0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3C7EA16-6976-4CF6-B152-B4D07BE76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85646" y="379647"/>
            <a:ext cx="2510818" cy="1282120"/>
          </a:xfrm>
          <a:prstGeom prst="rect">
            <a:avLst/>
          </a:prstGeom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83247ADE-C060-48C9-BE56-38E30B9BD295}"/>
              </a:ext>
            </a:extLst>
          </p:cNvPr>
          <p:cNvSpPr/>
          <p:nvPr/>
        </p:nvSpPr>
        <p:spPr>
          <a:xfrm>
            <a:off x="9481322" y="317783"/>
            <a:ext cx="2165136" cy="482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676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6" y="282762"/>
            <a:ext cx="10014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Steady-state Sequence (Video Demo)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65A67FC-DFEF-48FC-88CD-C5312593345B}"/>
              </a:ext>
            </a:extLst>
          </p:cNvPr>
          <p:cNvSpPr/>
          <p:nvPr/>
        </p:nvSpPr>
        <p:spPr>
          <a:xfrm>
            <a:off x="2891247" y="3105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dirty="0">
                <a:hlinkClick r:id="rId3"/>
              </a:rPr>
              <a:t>https://youtu.be/9XRfmGKX0jY</a:t>
            </a:r>
            <a:r>
              <a:rPr lang="en-US" altLang="zh-CN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472082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6" y="282762"/>
            <a:ext cx="10014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Multi-channel Receiving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174BC9-E492-41F0-A3EB-59FD72C77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698" y="2483323"/>
            <a:ext cx="2372720" cy="26206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87962B0-7C4B-46C2-B5B8-FC70172B6905}"/>
              </a:ext>
            </a:extLst>
          </p:cNvPr>
          <p:cNvSpPr/>
          <p:nvPr/>
        </p:nvSpPr>
        <p:spPr>
          <a:xfrm>
            <a:off x="4003" y="1756926"/>
            <a:ext cx="48960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Ideal B1 (default)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C62CCC-0AB1-4239-AA63-B729879DA57B}"/>
              </a:ext>
            </a:extLst>
          </p:cNvPr>
          <p:cNvSpPr/>
          <p:nvPr/>
        </p:nvSpPr>
        <p:spPr>
          <a:xfrm>
            <a:off x="5777006" y="570307"/>
            <a:ext cx="489608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Realistic B1 (8-channel)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627408-4DA7-4C07-9083-56AAA61A0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413" y="3807649"/>
            <a:ext cx="4896089" cy="246639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BC4EB8-01DE-40FD-9D34-DC20253ABD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6325" y="1083148"/>
            <a:ext cx="2250916" cy="25649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A497FE-A909-4BC5-AC33-D2C4454DFD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03307" y="3793631"/>
            <a:ext cx="2750758" cy="245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862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24B07CC-52BA-4B09-9CA2-144DC03CD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323" y="4296294"/>
            <a:ext cx="2765835" cy="10550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30AEC0-8869-4A2B-9AB6-A60908BEDC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325" y="2479188"/>
            <a:ext cx="3462976" cy="406795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5F9AB875-B007-499D-A89D-7AD239366ACE}"/>
              </a:ext>
            </a:extLst>
          </p:cNvPr>
          <p:cNvSpPr/>
          <p:nvPr/>
        </p:nvSpPr>
        <p:spPr>
          <a:xfrm>
            <a:off x="685961" y="1238214"/>
            <a:ext cx="5140318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2"/>
            </a:pPr>
            <a:r>
              <a:rPr lang="en-US" sz="2400" dirty="0"/>
              <a:t>Load a coil profile for the simulation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C402A6D-5B68-4012-AAE7-2180A172E322}"/>
              </a:ext>
            </a:extLst>
          </p:cNvPr>
          <p:cNvSpPr/>
          <p:nvPr/>
        </p:nvSpPr>
        <p:spPr>
          <a:xfrm>
            <a:off x="145680" y="1922404"/>
            <a:ext cx="88618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Click ‘</a:t>
            </a:r>
            <a:r>
              <a:rPr lang="en-US" sz="2400" b="1" dirty="0">
                <a:highlight>
                  <a:srgbClr val="FF9933"/>
                </a:highlight>
              </a:rPr>
              <a:t>Head</a:t>
            </a:r>
            <a:r>
              <a:rPr lang="en-US" sz="2400" dirty="0"/>
              <a:t>’-&gt; ‘</a:t>
            </a:r>
            <a:r>
              <a:rPr lang="en-US" sz="2400" b="1" dirty="0">
                <a:highlight>
                  <a:srgbClr val="FF9933"/>
                </a:highlight>
              </a:rPr>
              <a:t>Coil_8ChHead</a:t>
            </a:r>
            <a:r>
              <a:rPr lang="en-US" sz="2400" dirty="0"/>
              <a:t>’, select ‘</a:t>
            </a:r>
            <a:r>
              <a:rPr lang="en-US" sz="2400" b="1" dirty="0">
                <a:highlight>
                  <a:srgbClr val="FF9933"/>
                </a:highlight>
              </a:rPr>
              <a:t>Rx</a:t>
            </a:r>
            <a:r>
              <a:rPr lang="en-US" sz="2400" dirty="0"/>
              <a:t>’, then press ‘</a:t>
            </a:r>
            <a:r>
              <a:rPr lang="en-US" sz="2400" dirty="0">
                <a:highlight>
                  <a:srgbClr val="FF9933"/>
                </a:highlight>
              </a:rPr>
              <a:t>Accept</a:t>
            </a:r>
            <a:r>
              <a:rPr lang="en-US" sz="2400" dirty="0"/>
              <a:t>’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E07D01B-F154-40BB-BA51-B6B9ED2507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6497"/>
            <a:ext cx="1190625" cy="1762125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0C26C554-58A7-4A78-A701-6C6240152462}"/>
              </a:ext>
            </a:extLst>
          </p:cNvPr>
          <p:cNvSpPr/>
          <p:nvPr/>
        </p:nvSpPr>
        <p:spPr>
          <a:xfrm>
            <a:off x="6105965" y="1036111"/>
            <a:ext cx="1190625" cy="39502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D45782E-AC71-4B85-BBB9-609649074D6B}"/>
              </a:ext>
            </a:extLst>
          </p:cNvPr>
          <p:cNvSpPr/>
          <p:nvPr/>
        </p:nvSpPr>
        <p:spPr>
          <a:xfrm>
            <a:off x="4643533" y="4823798"/>
            <a:ext cx="2165136" cy="4827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186AE27-35D9-4214-86C3-5683680B6923}"/>
              </a:ext>
            </a:extLst>
          </p:cNvPr>
          <p:cNvSpPr/>
          <p:nvPr/>
        </p:nvSpPr>
        <p:spPr>
          <a:xfrm>
            <a:off x="4431023" y="3713399"/>
            <a:ext cx="398779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Loaded Rx coil profile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5A09C25-8330-4472-81F7-48BF0E25BB5B}"/>
              </a:ext>
            </a:extLst>
          </p:cNvPr>
          <p:cNvSpPr/>
          <p:nvPr/>
        </p:nvSpPr>
        <p:spPr>
          <a:xfrm>
            <a:off x="310586" y="282762"/>
            <a:ext cx="1001403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Multi-channel Receiving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6D53734-3DCB-426E-B662-1114747F7659}"/>
              </a:ext>
            </a:extLst>
          </p:cNvPr>
          <p:cNvSpPr/>
          <p:nvPr/>
        </p:nvSpPr>
        <p:spPr>
          <a:xfrm>
            <a:off x="685961" y="791702"/>
            <a:ext cx="4150495" cy="58907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en-US" sz="2400" dirty="0"/>
              <a:t>Load PSD_3DGRE sequence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7B94388-3E12-4058-A85C-96A9BA895D8E}"/>
              </a:ext>
            </a:extLst>
          </p:cNvPr>
          <p:cNvSpPr/>
          <p:nvPr/>
        </p:nvSpPr>
        <p:spPr>
          <a:xfrm>
            <a:off x="3367717" y="2746197"/>
            <a:ext cx="1190625" cy="46166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73F4C85-0005-4889-80CA-0C06C7DD1CD6}"/>
              </a:ext>
            </a:extLst>
          </p:cNvPr>
          <p:cNvCxnSpPr>
            <a:cxnSpLocks/>
            <a:endCxn id="21" idx="7"/>
          </p:cNvCxnSpPr>
          <p:nvPr/>
        </p:nvCxnSpPr>
        <p:spPr>
          <a:xfrm flipH="1">
            <a:off x="4383979" y="2279176"/>
            <a:ext cx="1020534" cy="53463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Picture 24">
            <a:extLst>
              <a:ext uri="{FF2B5EF4-FFF2-40B4-BE49-F238E27FC236}">
                <a16:creationId xmlns:a16="http://schemas.microsoft.com/office/drawing/2014/main" id="{3E35FEEC-090B-4D4A-B8EB-64A67B8D94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2045" b="7203"/>
          <a:stretch/>
        </p:blipFill>
        <p:spPr>
          <a:xfrm>
            <a:off x="8718593" y="2007358"/>
            <a:ext cx="3462976" cy="381696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4E637983-B697-4FB6-A6D7-B3F6646BC3A5}"/>
              </a:ext>
            </a:extLst>
          </p:cNvPr>
          <p:cNvSpPr/>
          <p:nvPr/>
        </p:nvSpPr>
        <p:spPr>
          <a:xfrm>
            <a:off x="9734978" y="1958375"/>
            <a:ext cx="567160" cy="5092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CDCB8D7-47EC-4B3F-A820-B654F5C9902D}"/>
              </a:ext>
            </a:extLst>
          </p:cNvPr>
          <p:cNvCxnSpPr>
            <a:cxnSpLocks/>
            <a:stCxn id="26" idx="3"/>
          </p:cNvCxnSpPr>
          <p:nvPr/>
        </p:nvCxnSpPr>
        <p:spPr>
          <a:xfrm flipH="1">
            <a:off x="9156247" y="2393078"/>
            <a:ext cx="661790" cy="48516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C04444C-61B0-4375-957C-624858844FBD}"/>
              </a:ext>
            </a:extLst>
          </p:cNvPr>
          <p:cNvCxnSpPr>
            <a:cxnSpLocks/>
            <a:stCxn id="26" idx="5"/>
          </p:cNvCxnSpPr>
          <p:nvPr/>
        </p:nvCxnSpPr>
        <p:spPr>
          <a:xfrm>
            <a:off x="10219079" y="2393078"/>
            <a:ext cx="661790" cy="4929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C123C926-C9EC-45B9-B29D-066ADBCA1F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65904" y="2858260"/>
            <a:ext cx="4418217" cy="315857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40E336A-B200-441C-8B22-D477B8D9BE29}"/>
              </a:ext>
            </a:extLst>
          </p:cNvPr>
          <p:cNvSpPr/>
          <p:nvPr/>
        </p:nvSpPr>
        <p:spPr>
          <a:xfrm>
            <a:off x="9140224" y="1356548"/>
            <a:ext cx="2819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Coil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0872258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8" y="282762"/>
            <a:ext cx="4089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Table of Content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CA55EB-9367-4393-A48E-1A37B1C50D16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994164" y="1056479"/>
            <a:ext cx="10499497" cy="414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>
                <a:solidFill>
                  <a:schemeClr val="tx1"/>
                </a:solidFill>
              </a:rPr>
              <a:t>Download and Install </a:t>
            </a:r>
            <a:r>
              <a:rPr lang="en-US" altLang="en-US" sz="2800" dirty="0" err="1">
                <a:solidFill>
                  <a:schemeClr val="tx1"/>
                </a:solidFill>
              </a:rPr>
              <a:t>MRiLab</a:t>
            </a:r>
            <a:endParaRPr lang="en-US" altLang="en-US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>
                <a:solidFill>
                  <a:schemeClr val="tx1"/>
                </a:solidFill>
              </a:rPr>
              <a:t>Launch </a:t>
            </a:r>
            <a:r>
              <a:rPr lang="en-US" altLang="en-US" sz="2800" dirty="0" err="1">
                <a:solidFill>
                  <a:schemeClr val="tx1"/>
                </a:solidFill>
              </a:rPr>
              <a:t>MRiLab</a:t>
            </a:r>
            <a:endParaRPr lang="en-US" altLang="en-US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>
                <a:solidFill>
                  <a:schemeClr val="tx1"/>
                </a:solidFill>
              </a:rPr>
              <a:t>Examples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sz="2800" dirty="0">
                <a:solidFill>
                  <a:schemeClr val="tx1"/>
                </a:solidFill>
              </a:rPr>
              <a:t>Simple GRE Simulation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sz="2800" dirty="0">
                <a:solidFill>
                  <a:schemeClr val="tx1"/>
                </a:solidFill>
              </a:rPr>
              <a:t>Cartesian (EPI) and Non-Cartesian (radial) Acquisition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sz="2800" dirty="0">
                <a:solidFill>
                  <a:schemeClr val="tx1"/>
                </a:solidFill>
              </a:rPr>
              <a:t>Steady-state Sequence (</a:t>
            </a:r>
            <a:r>
              <a:rPr lang="en-US" altLang="en-US" sz="2800" dirty="0" err="1">
                <a:solidFill>
                  <a:schemeClr val="tx1"/>
                </a:solidFill>
              </a:rPr>
              <a:t>bSSFP</a:t>
            </a:r>
            <a:r>
              <a:rPr lang="en-US" altLang="en-US" sz="2800" dirty="0">
                <a:solidFill>
                  <a:schemeClr val="tx1"/>
                </a:solidFill>
              </a:rPr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sz="2800" dirty="0">
                <a:solidFill>
                  <a:schemeClr val="tx1"/>
                </a:solidFill>
              </a:rPr>
              <a:t>Imaging using Multi-channel Receiving Coil</a:t>
            </a:r>
          </a:p>
          <a:p>
            <a:pPr>
              <a:buFont typeface="Wingdings" panose="05000000000000000000" pitchFamily="2" charset="2"/>
              <a:buChar char="q"/>
            </a:pPr>
            <a:endParaRPr lang="en-US" altLang="en-US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75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7" y="282762"/>
            <a:ext cx="951580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Multi-channel Receiving (Video Demo)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B07ED9-E7BE-4428-ADB7-596F318E9CDB}"/>
              </a:ext>
            </a:extLst>
          </p:cNvPr>
          <p:cNvSpPr/>
          <p:nvPr/>
        </p:nvSpPr>
        <p:spPr>
          <a:xfrm>
            <a:off x="2891247" y="31058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3600" dirty="0">
                <a:hlinkClick r:id="rId3"/>
              </a:rPr>
              <a:t>https://youtu.be/EI3LoWrWo_o</a:t>
            </a:r>
            <a:r>
              <a:rPr lang="en-US" altLang="zh-CN" sz="3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33062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817877" y="158822"/>
            <a:ext cx="4313025" cy="157495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THANK YOU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F8942165-AF13-4273-B174-20F970759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2" y="1836743"/>
            <a:ext cx="1574953" cy="157495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5F504F6-35DD-48B2-BBA6-CCAD200C8C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9722" y="3480426"/>
            <a:ext cx="4313025" cy="291026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1EE60CF5-9E40-4526-AB0B-FD227C75F4B3}"/>
              </a:ext>
            </a:extLst>
          </p:cNvPr>
          <p:cNvSpPr/>
          <p:nvPr/>
        </p:nvSpPr>
        <p:spPr>
          <a:xfrm>
            <a:off x="6291757" y="1283472"/>
            <a:ext cx="523874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hlinkClick r:id="rId5"/>
              </a:rPr>
              <a:t>https://leoliuf.github.io/MRiLab/</a:t>
            </a:r>
            <a:r>
              <a:rPr lang="en-US" sz="2800" b="1" dirty="0"/>
              <a:t> </a:t>
            </a:r>
          </a:p>
        </p:txBody>
      </p:sp>
      <p:sp>
        <p:nvSpPr>
          <p:cNvPr id="30" name="Text Placeholder 1">
            <a:extLst>
              <a:ext uri="{FF2B5EF4-FFF2-40B4-BE49-F238E27FC236}">
                <a16:creationId xmlns:a16="http://schemas.microsoft.com/office/drawing/2014/main" id="{455885DE-5133-4997-BBA3-C2490DD66BEE}"/>
              </a:ext>
            </a:extLst>
          </p:cNvPr>
          <p:cNvSpPr txBox="1">
            <a:spLocks/>
          </p:cNvSpPr>
          <p:nvPr/>
        </p:nvSpPr>
        <p:spPr>
          <a:xfrm>
            <a:off x="6291757" y="555332"/>
            <a:ext cx="3074498" cy="826059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i="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1"/>
                </a:solidFill>
              </a:rPr>
              <a:t>Open-source</a:t>
            </a: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19C1F779-B48F-41C5-8119-D9E5790157C3}"/>
              </a:ext>
            </a:extLst>
          </p:cNvPr>
          <p:cNvSpPr txBox="1">
            <a:spLocks/>
          </p:cNvSpPr>
          <p:nvPr/>
        </p:nvSpPr>
        <p:spPr>
          <a:xfrm>
            <a:off x="5701012" y="1950412"/>
            <a:ext cx="3879716" cy="826059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i="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1"/>
                </a:solidFill>
              </a:rPr>
              <a:t>User guide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733CFEE-0957-4C24-B6B2-3ACDA75E39E0}"/>
              </a:ext>
            </a:extLst>
          </p:cNvPr>
          <p:cNvSpPr/>
          <p:nvPr/>
        </p:nvSpPr>
        <p:spPr>
          <a:xfrm>
            <a:off x="6291757" y="2575568"/>
            <a:ext cx="551970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hlinkClick r:id="rId6"/>
              </a:rPr>
              <a:t>https://leoliuf.github.io/MRiLab/manual/</a:t>
            </a:r>
          </a:p>
          <a:p>
            <a:r>
              <a:rPr lang="en-US" sz="2400" b="1" dirty="0">
                <a:hlinkClick r:id="rId6"/>
              </a:rPr>
              <a:t>MRiLab_User_Guide_v1_3/</a:t>
            </a:r>
          </a:p>
          <a:p>
            <a:r>
              <a:rPr lang="en-US" sz="2400" b="1" dirty="0">
                <a:hlinkClick r:id="rId6"/>
              </a:rPr>
              <a:t>MRiLab_User_Guide.html</a:t>
            </a:r>
            <a:endParaRPr lang="en-US" sz="2400" b="1" dirty="0"/>
          </a:p>
          <a:p>
            <a:endParaRPr lang="en-US" sz="2800" b="1" dirty="0"/>
          </a:p>
        </p:txBody>
      </p:sp>
      <p:sp>
        <p:nvSpPr>
          <p:cNvPr id="33" name="Text Placeholder 1">
            <a:extLst>
              <a:ext uri="{FF2B5EF4-FFF2-40B4-BE49-F238E27FC236}">
                <a16:creationId xmlns:a16="http://schemas.microsoft.com/office/drawing/2014/main" id="{E4348A4E-E73A-4DA6-A48C-E2BC43DF5D14}"/>
              </a:ext>
            </a:extLst>
          </p:cNvPr>
          <p:cNvSpPr txBox="1">
            <a:spLocks/>
          </p:cNvSpPr>
          <p:nvPr/>
        </p:nvSpPr>
        <p:spPr>
          <a:xfrm>
            <a:off x="2020528" y="2179950"/>
            <a:ext cx="3879716" cy="826059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i="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chemeClr val="tx1"/>
                </a:solidFill>
              </a:rPr>
              <a:t>MRI Simulator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66A2014-4F67-495A-A490-1DA31F511DAD}"/>
              </a:ext>
            </a:extLst>
          </p:cNvPr>
          <p:cNvSpPr/>
          <p:nvPr/>
        </p:nvSpPr>
        <p:spPr>
          <a:xfrm>
            <a:off x="7277055" y="4619813"/>
            <a:ext cx="425815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b="1" dirty="0"/>
              <a:t>Ask me for them </a:t>
            </a:r>
            <a:r>
              <a:rPr lang="en-US" sz="4000" b="1" dirty="0">
                <a:sym typeface="Wingdings" panose="05000000000000000000" pitchFamily="2" charset="2"/>
              </a:rPr>
              <a:t></a:t>
            </a:r>
            <a:endParaRPr lang="en-US" sz="4000" b="1" dirty="0"/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A7A3D159-9626-4C05-BFBE-FE59233D436E}"/>
              </a:ext>
            </a:extLst>
          </p:cNvPr>
          <p:cNvSpPr txBox="1">
            <a:spLocks/>
          </p:cNvSpPr>
          <p:nvPr/>
        </p:nvSpPr>
        <p:spPr>
          <a:xfrm>
            <a:off x="6291757" y="4005881"/>
            <a:ext cx="2797652" cy="826059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i="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1"/>
                </a:solidFill>
              </a:rPr>
              <a:t>More demo</a:t>
            </a:r>
          </a:p>
        </p:txBody>
      </p:sp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3A947267-EF9B-4165-B9A8-4A3059D808C8}"/>
              </a:ext>
            </a:extLst>
          </p:cNvPr>
          <p:cNvSpPr txBox="1">
            <a:spLocks/>
          </p:cNvSpPr>
          <p:nvPr/>
        </p:nvSpPr>
        <p:spPr>
          <a:xfrm>
            <a:off x="7209743" y="5250041"/>
            <a:ext cx="4313024" cy="826059"/>
          </a:xfrm>
          <a:prstGeom prst="rect">
            <a:avLst/>
          </a:prstGeom>
        </p:spPr>
        <p:txBody>
          <a:bodyPr vert="horz" anchor="ctr" anchorCtr="0"/>
          <a:lstStyle>
            <a:lvl1pPr marL="0" indent="0" algn="l" defTabSz="457200" rtl="0" eaLnBrk="1" latinLnBrk="0" hangingPunct="1">
              <a:lnSpc>
                <a:spcPct val="100000"/>
              </a:lnSpc>
              <a:spcBef>
                <a:spcPts val="0"/>
              </a:spcBef>
              <a:buFont typeface="Arial"/>
              <a:buNone/>
              <a:defRPr sz="4000" b="1" i="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 dirty="0">
                <a:solidFill>
                  <a:schemeClr val="tx1"/>
                </a:solidFill>
                <a:hlinkClick r:id="rId7"/>
              </a:rPr>
              <a:t>leoliuf@gmail.com</a:t>
            </a:r>
            <a:r>
              <a:rPr lang="en-US" sz="32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846762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7" y="282762"/>
            <a:ext cx="4828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Where to Obtain </a:t>
            </a:r>
            <a:r>
              <a:rPr lang="en-US" sz="2800" b="1" dirty="0" err="1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MRiLab</a:t>
            </a:r>
            <a:endParaRPr lang="en-US" sz="2800" b="1" dirty="0">
              <a:solidFill>
                <a:prstClr val="black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F2991D7-C3CB-4137-BAA6-9B73D8ED1435}"/>
              </a:ext>
            </a:extLst>
          </p:cNvPr>
          <p:cNvSpPr/>
          <p:nvPr/>
        </p:nvSpPr>
        <p:spPr>
          <a:xfrm>
            <a:off x="1073466" y="1080529"/>
            <a:ext cx="45209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hlinkClick r:id="rId3"/>
              </a:rPr>
              <a:t>https://leoliuf.github.io/MRiLab/</a:t>
            </a:r>
            <a:r>
              <a:rPr lang="en-US" sz="2400" b="1" dirty="0"/>
              <a:t>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8DB4B43-7A2E-4729-BD8E-945DF4BAA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26" y="1816741"/>
            <a:ext cx="5477598" cy="39436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AC57284-FEC7-43D2-8076-0E51E29295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8754" y="1542194"/>
            <a:ext cx="4828120" cy="39515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9B19A20-AD37-4F16-B1A7-5495388D181B}"/>
              </a:ext>
            </a:extLst>
          </p:cNvPr>
          <p:cNvSpPr/>
          <p:nvPr/>
        </p:nvSpPr>
        <p:spPr>
          <a:xfrm>
            <a:off x="7813465" y="1080528"/>
            <a:ext cx="2738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GitHub Source Code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FE3231D-ED5D-41C5-B008-478761D99A02}"/>
              </a:ext>
            </a:extLst>
          </p:cNvPr>
          <p:cNvSpPr/>
          <p:nvPr/>
        </p:nvSpPr>
        <p:spPr>
          <a:xfrm>
            <a:off x="6072724" y="5573245"/>
            <a:ext cx="6113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git clone https://github.com/leoliuf/MRiLab.git </a:t>
            </a:r>
          </a:p>
        </p:txBody>
      </p:sp>
    </p:spTree>
    <p:extLst>
      <p:ext uri="{BB962C8B-B14F-4D97-AF65-F5344CB8AC3E}">
        <p14:creationId xmlns:p14="http://schemas.microsoft.com/office/powerpoint/2010/main" val="293529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7" y="282762"/>
            <a:ext cx="68541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How to Launch </a:t>
            </a:r>
            <a:r>
              <a:rPr lang="en-US" sz="2800" b="1" dirty="0" err="1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MRiLab</a:t>
            </a:r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 from </a:t>
            </a:r>
            <a:r>
              <a:rPr lang="en-US" sz="2800" b="1" dirty="0" err="1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Matlab</a:t>
            </a:r>
            <a:endParaRPr lang="en-US" sz="2800" b="1" dirty="0">
              <a:solidFill>
                <a:prstClr val="black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Arial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33F052-F20C-4FD2-9192-B48E079677A7}"/>
              </a:ext>
            </a:extLst>
          </p:cNvPr>
          <p:cNvSpPr/>
          <p:nvPr/>
        </p:nvSpPr>
        <p:spPr>
          <a:xfrm>
            <a:off x="1240364" y="924894"/>
            <a:ext cx="557332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Navigate to </a:t>
            </a:r>
            <a:r>
              <a:rPr lang="en-US" sz="2400" dirty="0" err="1"/>
              <a:t>MRiLab</a:t>
            </a:r>
            <a:r>
              <a:rPr lang="en-US" sz="2400" dirty="0"/>
              <a:t> download folder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Run </a:t>
            </a:r>
            <a:r>
              <a:rPr lang="en-US" sz="2400" dirty="0" err="1"/>
              <a:t>MRiLab.m</a:t>
            </a:r>
            <a:r>
              <a:rPr lang="en-US" sz="2400" dirty="0"/>
              <a:t> in </a:t>
            </a:r>
            <a:r>
              <a:rPr lang="en-US" sz="2400" dirty="0" err="1"/>
              <a:t>Matlab</a:t>
            </a:r>
            <a:r>
              <a:rPr lang="en-US" sz="2400" dirty="0"/>
              <a:t> command line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476AB7C-9918-4678-9D01-67A9A386F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57" y="1957448"/>
            <a:ext cx="7748166" cy="43911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E7E422-D615-4388-899D-BFD6D27A41AC}"/>
              </a:ext>
            </a:extLst>
          </p:cNvPr>
          <p:cNvSpPr/>
          <p:nvPr/>
        </p:nvSpPr>
        <p:spPr>
          <a:xfrm>
            <a:off x="8209223" y="2316325"/>
            <a:ext cx="398277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MRiLab</a:t>
            </a:r>
            <a:r>
              <a:rPr lang="en-US" sz="2000" dirty="0"/>
              <a:t> now only supports Windows and Linux 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MRiLab</a:t>
            </a:r>
            <a:r>
              <a:rPr lang="en-US" sz="2000" dirty="0"/>
              <a:t> needs </a:t>
            </a:r>
            <a:r>
              <a:rPr lang="en-US" sz="2000" dirty="0" err="1"/>
              <a:t>Matlab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Nvidia GPU (optional) and Multi-core CPU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Might need recompiling some </a:t>
            </a:r>
            <a:r>
              <a:rPr lang="en-US" sz="2000" dirty="0" err="1"/>
              <a:t>Matlab</a:t>
            </a:r>
            <a:r>
              <a:rPr lang="en-US" sz="2000" dirty="0"/>
              <a:t> </a:t>
            </a:r>
            <a:r>
              <a:rPr lang="en-US" sz="2000" dirty="0">
                <a:hlinkClick r:id="rId4"/>
              </a:rPr>
              <a:t>MEX</a:t>
            </a:r>
            <a:r>
              <a:rPr lang="en-US" sz="2000" dirty="0"/>
              <a:t> files for simulation</a:t>
            </a:r>
          </a:p>
        </p:txBody>
      </p:sp>
    </p:spTree>
    <p:extLst>
      <p:ext uri="{BB962C8B-B14F-4D97-AF65-F5344CB8AC3E}">
        <p14:creationId xmlns:p14="http://schemas.microsoft.com/office/powerpoint/2010/main" val="825546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7" y="282762"/>
            <a:ext cx="68541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MRiLab</a:t>
            </a:r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 Ready to Go 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A444BC-8678-43CD-A770-F884DD187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881" y="1033560"/>
            <a:ext cx="8996992" cy="554167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EC685D2-481D-4D2A-BE54-AA9FFEB0FDE7}"/>
              </a:ext>
            </a:extLst>
          </p:cNvPr>
          <p:cNvGrpSpPr/>
          <p:nvPr/>
        </p:nvGrpSpPr>
        <p:grpSpPr>
          <a:xfrm>
            <a:off x="310588" y="302579"/>
            <a:ext cx="11570825" cy="1734565"/>
            <a:chOff x="310588" y="302579"/>
            <a:chExt cx="11570825" cy="173456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D4207A-E168-4953-8E2E-1BEDA60D5A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1361" y="302579"/>
              <a:ext cx="7190052" cy="1734565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4FAD6D-AEBF-4ED8-BB0E-9C0692684D7C}"/>
                </a:ext>
              </a:extLst>
            </p:cNvPr>
            <p:cNvSpPr/>
            <p:nvPr/>
          </p:nvSpPr>
          <p:spPr>
            <a:xfrm>
              <a:off x="310588" y="1013743"/>
              <a:ext cx="916328" cy="52322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1EC5BB3-5863-4D00-B33D-C112BD444B11}"/>
                </a:ext>
              </a:extLst>
            </p:cNvPr>
            <p:cNvCxnSpPr>
              <a:cxnSpLocks/>
              <a:stCxn id="7" idx="7"/>
            </p:cNvCxnSpPr>
            <p:nvPr/>
          </p:nvCxnSpPr>
          <p:spPr>
            <a:xfrm flipV="1">
              <a:off x="1092723" y="302579"/>
              <a:ext cx="3598638" cy="7877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E3C92A6-2FBF-4318-BE90-E56B61E8398F}"/>
                </a:ext>
              </a:extLst>
            </p:cNvPr>
            <p:cNvCxnSpPr>
              <a:cxnSpLocks/>
              <a:stCxn id="7" idx="5"/>
            </p:cNvCxnSpPr>
            <p:nvPr/>
          </p:nvCxnSpPr>
          <p:spPr>
            <a:xfrm>
              <a:off x="1092723" y="1460339"/>
              <a:ext cx="3598638" cy="576805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313FB6C-D692-47C2-9097-DDD13FD707A2}"/>
              </a:ext>
            </a:extLst>
          </p:cNvPr>
          <p:cNvSpPr/>
          <p:nvPr/>
        </p:nvSpPr>
        <p:spPr>
          <a:xfrm>
            <a:off x="9201873" y="2882096"/>
            <a:ext cx="29901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Successful launch!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Empty main simulation console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Available simulation engines</a:t>
            </a:r>
          </a:p>
        </p:txBody>
      </p:sp>
    </p:spTree>
    <p:extLst>
      <p:ext uri="{BB962C8B-B14F-4D97-AF65-F5344CB8AC3E}">
        <p14:creationId xmlns:p14="http://schemas.microsoft.com/office/powerpoint/2010/main" val="65184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7" y="282762"/>
            <a:ext cx="68541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Run Simple Simulation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33F052-F20C-4FD2-9192-B48E079677A7}"/>
              </a:ext>
            </a:extLst>
          </p:cNvPr>
          <p:cNvSpPr/>
          <p:nvPr/>
        </p:nvSpPr>
        <p:spPr>
          <a:xfrm>
            <a:off x="846824" y="935388"/>
            <a:ext cx="32864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Load digital phantom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A8DAA1-0CB3-4BF9-9DAF-6A58DEDAA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19" y="1694621"/>
            <a:ext cx="5837619" cy="244911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FACAD20-FA45-4A88-B71C-8C14817906AD}"/>
              </a:ext>
            </a:extLst>
          </p:cNvPr>
          <p:cNvSpPr/>
          <p:nvPr/>
        </p:nvSpPr>
        <p:spPr>
          <a:xfrm>
            <a:off x="174755" y="4298804"/>
            <a:ext cx="5837619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Select </a:t>
            </a:r>
            <a:r>
              <a:rPr lang="en-US" sz="2400" dirty="0">
                <a:highlight>
                  <a:srgbClr val="FF9933"/>
                </a:highlight>
              </a:rPr>
              <a:t>Brain (Standard Resolution 108x90x90)</a:t>
            </a:r>
          </a:p>
          <a:p>
            <a:endParaRPr lang="en-US" sz="2400" dirty="0"/>
          </a:p>
          <a:p>
            <a:r>
              <a:rPr lang="en-US" sz="2000" dirty="0"/>
              <a:t>A McGill digital brain phantom simulating GM, WM, CSF, Skull tissues in the brain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A746A5F-03B1-4AF1-88D6-3212125668CC}"/>
              </a:ext>
            </a:extLst>
          </p:cNvPr>
          <p:cNvSpPr/>
          <p:nvPr/>
        </p:nvSpPr>
        <p:spPr>
          <a:xfrm>
            <a:off x="1514355" y="2285692"/>
            <a:ext cx="2618882" cy="16590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3FD82F-DA9B-4DB5-9BEF-EC7A9AF17B88}"/>
              </a:ext>
            </a:extLst>
          </p:cNvPr>
          <p:cNvSpPr/>
          <p:nvPr/>
        </p:nvSpPr>
        <p:spPr>
          <a:xfrm>
            <a:off x="7690866" y="938796"/>
            <a:ext cx="28487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sz="2400" dirty="0"/>
              <a:t>Preview phantom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03378F-A174-45F0-888A-C595008BE8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9990" y="1454750"/>
            <a:ext cx="1443385" cy="17176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486368A-C50C-403D-90C6-D32C245BBD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4165" y="1397053"/>
            <a:ext cx="1889271" cy="494378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1595BB8-F89C-428D-915A-4FB2C317328E}"/>
              </a:ext>
            </a:extLst>
          </p:cNvPr>
          <p:cNvSpPr/>
          <p:nvPr/>
        </p:nvSpPr>
        <p:spPr>
          <a:xfrm>
            <a:off x="8186767" y="3637084"/>
            <a:ext cx="420407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Rho: spin density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T1(s): T1 relaxation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T2(s): T2 relaxation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T2Star(s): T2* relaxation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Econ (S/m): Electrical conductivity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MassDen</a:t>
            </a:r>
            <a:r>
              <a:rPr lang="en-US" sz="2000" dirty="0"/>
              <a:t> (kg/m</a:t>
            </a:r>
            <a:r>
              <a:rPr lang="en-US" sz="2000" baseline="30000" dirty="0"/>
              <a:t>3</a:t>
            </a:r>
            <a:r>
              <a:rPr lang="en-US" sz="2000" dirty="0"/>
              <a:t>): mass density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etc</a:t>
            </a:r>
            <a:r>
              <a:rPr lang="en-US" sz="2000" dirty="0"/>
              <a:t> …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9DD16D-77D5-47FC-A6E1-A486E68B2D29}"/>
              </a:ext>
            </a:extLst>
          </p:cNvPr>
          <p:cNvSpPr/>
          <p:nvPr/>
        </p:nvSpPr>
        <p:spPr>
          <a:xfrm>
            <a:off x="443075" y="5699187"/>
            <a:ext cx="4468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https://brainweb.bic.mni.mcgill.ca/brainweb/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38300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7" y="282762"/>
            <a:ext cx="68541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Run Simple Simulation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33F052-F20C-4FD2-9192-B48E079677A7}"/>
              </a:ext>
            </a:extLst>
          </p:cNvPr>
          <p:cNvSpPr/>
          <p:nvPr/>
        </p:nvSpPr>
        <p:spPr>
          <a:xfrm>
            <a:off x="846824" y="935388"/>
            <a:ext cx="48622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Use digital phantom as a </a:t>
            </a:r>
            <a:r>
              <a:rPr lang="en-US" sz="2400" dirty="0">
                <a:highlight>
                  <a:srgbClr val="FF9933"/>
                </a:highlight>
              </a:rPr>
              <a:t>Localizer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E98CD8-27C2-4541-94EB-ACB7F1C9A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128" y="1653780"/>
            <a:ext cx="9458792" cy="29987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DD780A9-98F9-49E8-841D-3389D3E072CA}"/>
              </a:ext>
            </a:extLst>
          </p:cNvPr>
          <p:cNvSpPr/>
          <p:nvPr/>
        </p:nvSpPr>
        <p:spPr>
          <a:xfrm>
            <a:off x="1366604" y="4807568"/>
            <a:ext cx="945879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Exam the anatomy of the digital phantom in three-dimensional space (i.e., Axial, Sagittal and Coronal slices)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Use scroll bar to navigate through different slices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Green box is the acquisition field-of-review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A2ED0713-C971-4BAA-B321-8BBF411C96D7}"/>
              </a:ext>
            </a:extLst>
          </p:cNvPr>
          <p:cNvSpPr/>
          <p:nvPr/>
        </p:nvSpPr>
        <p:spPr>
          <a:xfrm>
            <a:off x="9153646" y="3981691"/>
            <a:ext cx="1240420" cy="5092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022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7" y="282762"/>
            <a:ext cx="68541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Run Simple Simulation Example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933F052-F20C-4FD2-9192-B48E079677A7}"/>
              </a:ext>
            </a:extLst>
          </p:cNvPr>
          <p:cNvSpPr/>
          <p:nvPr/>
        </p:nvSpPr>
        <p:spPr>
          <a:xfrm>
            <a:off x="846824" y="935388"/>
            <a:ext cx="5521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Load a MR sequence for the simulation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DD780A9-98F9-49E8-841D-3389D3E072CA}"/>
              </a:ext>
            </a:extLst>
          </p:cNvPr>
          <p:cNvSpPr/>
          <p:nvPr/>
        </p:nvSpPr>
        <p:spPr>
          <a:xfrm>
            <a:off x="7164729" y="282762"/>
            <a:ext cx="49203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Press ‘</a:t>
            </a:r>
            <a:r>
              <a:rPr lang="en-US" sz="2400" b="1" dirty="0">
                <a:highlight>
                  <a:srgbClr val="FF9933"/>
                </a:highlight>
              </a:rPr>
              <a:t>Update</a:t>
            </a:r>
            <a:r>
              <a:rPr lang="en-US" sz="2400" dirty="0"/>
              <a:t>’ to confirm digital phantom and activate module selection functions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Press ‘</a:t>
            </a:r>
            <a:r>
              <a:rPr lang="en-US" sz="2400" b="1" dirty="0">
                <a:highlight>
                  <a:srgbClr val="FF9933"/>
                </a:highlight>
              </a:rPr>
              <a:t>Sequence</a:t>
            </a:r>
            <a:r>
              <a:rPr lang="en-US" sz="2400" dirty="0"/>
              <a:t>’ to open MR sequence library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DF3C8D-A522-4552-A34E-EB7DAEDEE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24" y="1622430"/>
            <a:ext cx="6521136" cy="3452366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FC55FEB-7134-43CB-8848-57764AB51E81}"/>
              </a:ext>
            </a:extLst>
          </p:cNvPr>
          <p:cNvSpPr/>
          <p:nvPr/>
        </p:nvSpPr>
        <p:spPr>
          <a:xfrm>
            <a:off x="4328160" y="3680342"/>
            <a:ext cx="1048512" cy="5092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AACD034-96C4-4906-A494-CC15C6BEC8E0}"/>
              </a:ext>
            </a:extLst>
          </p:cNvPr>
          <p:cNvSpPr/>
          <p:nvPr/>
        </p:nvSpPr>
        <p:spPr>
          <a:xfrm>
            <a:off x="5931408" y="3680342"/>
            <a:ext cx="1048512" cy="5092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28B19B-A483-4F93-99A2-647DD552A4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6096" y="2429048"/>
            <a:ext cx="3927218" cy="408871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DDF1F71-B55B-40E2-BBB0-C2DB7EAF0CF4}"/>
              </a:ext>
            </a:extLst>
          </p:cNvPr>
          <p:cNvSpPr txBox="1"/>
          <p:nvPr/>
        </p:nvSpPr>
        <p:spPr>
          <a:xfrm>
            <a:off x="4680204" y="3382988"/>
            <a:ext cx="344424" cy="369332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FC76BC-6448-4531-81EE-34627A131900}"/>
              </a:ext>
            </a:extLst>
          </p:cNvPr>
          <p:cNvSpPr txBox="1"/>
          <p:nvPr/>
        </p:nvSpPr>
        <p:spPr>
          <a:xfrm>
            <a:off x="6283452" y="3397053"/>
            <a:ext cx="344424" cy="369332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995356338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Slide / Plain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Pag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ection Divid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20232</TotalTime>
  <Words>1243</Words>
  <Application>Microsoft Office PowerPoint</Application>
  <PresentationFormat>Widescreen</PresentationFormat>
  <Paragraphs>245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Avenir Medium</vt:lpstr>
      <vt:lpstr>Calibri</vt:lpstr>
      <vt:lpstr>Courier New</vt:lpstr>
      <vt:lpstr>Wingdings</vt:lpstr>
      <vt:lpstr>Title Slide / Plain Background</vt:lpstr>
      <vt:lpstr>Content Pages</vt:lpstr>
      <vt:lpstr>Section Divider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160over90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Harrison</dc:creator>
  <cp:lastModifiedBy>Fang</cp:lastModifiedBy>
  <cp:revision>1981</cp:revision>
  <dcterms:created xsi:type="dcterms:W3CDTF">2016-02-19T20:26:54Z</dcterms:created>
  <dcterms:modified xsi:type="dcterms:W3CDTF">2019-06-22T22:27:31Z</dcterms:modified>
</cp:coreProperties>
</file>